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58" r:id="rId3"/>
    <p:sldId id="276" r:id="rId4"/>
    <p:sldId id="277" r:id="rId5"/>
    <p:sldId id="278" r:id="rId6"/>
    <p:sldId id="279" r:id="rId7"/>
    <p:sldId id="294" r:id="rId8"/>
    <p:sldId id="282" r:id="rId9"/>
    <p:sldId id="295" r:id="rId10"/>
    <p:sldId id="288" r:id="rId11"/>
    <p:sldId id="280" r:id="rId12"/>
    <p:sldId id="284" r:id="rId13"/>
    <p:sldId id="285" r:id="rId14"/>
    <p:sldId id="297" r:id="rId15"/>
    <p:sldId id="271" r:id="rId16"/>
    <p:sldId id="296" r:id="rId17"/>
    <p:sldId id="290" r:id="rId18"/>
    <p:sldId id="291" r:id="rId19"/>
    <p:sldId id="292" r:id="rId20"/>
    <p:sldId id="272" r:id="rId21"/>
    <p:sldId id="273" r:id="rId22"/>
    <p:sldId id="283" r:id="rId23"/>
    <p:sldId id="265" r:id="rId24"/>
    <p:sldId id="29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933" autoAdjust="0"/>
  </p:normalViewPr>
  <p:slideViewPr>
    <p:cSldViewPr snapToGrid="0">
      <p:cViewPr>
        <p:scale>
          <a:sx n="90" d="100"/>
          <a:sy n="90" d="100"/>
        </p:scale>
        <p:origin x="-36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E40AC76-4AD5-407B-A9C3-375E5E0D8C29}" type="datetimeFigureOut">
              <a:rPr lang="en-US" smtClean="0"/>
              <a:t>4/14/2016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E19A63-6BAE-4C52-94F0-AB3ACBD803B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945AC0-1799-46AC-8867-B804BEE02903}" type="datetimeFigureOut">
              <a:rPr lang="en-US" smtClean="0"/>
              <a:pPr/>
              <a:t>4/14/2016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1BE6082-F8C7-4F41-88EF-09E1F7A967D7}" type="slidenum">
              <a:rPr lang="en-US" smtClean="0"/>
              <a:pPr/>
              <a:t>‹#›</a:t>
            </a:fld>
            <a:endParaRPr lang="en-US"/>
          </a:p>
        </p:txBody>
      </p:sp>
    </p:spTree>
    <p:extLst>
      <p:ext uri="{BB962C8B-B14F-4D97-AF65-F5344CB8AC3E}">
        <p14:creationId xmlns:p14="http://schemas.microsoft.com/office/powerpoint/2010/main" xmlns="" val="398151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FFC000"/>
                </a:solidFill>
                <a:effectLst/>
                <a:uLnTx/>
                <a:uFillTx/>
                <a:latin typeface="+mn-lt"/>
                <a:ea typeface="+mn-ea"/>
                <a:cs typeface="+mn-cs"/>
              </a:rPr>
              <a:t>Hand</a:t>
            </a:r>
            <a:r>
              <a:rPr kumimoji="0" lang="en-US" sz="1200" b="0" i="1" u="none" strike="noStrike" kern="1200" cap="none" spc="0" normalizeH="0" noProof="0" dirty="0" smtClean="0">
                <a:ln>
                  <a:noFill/>
                </a:ln>
                <a:solidFill>
                  <a:srgbClr val="FFC000"/>
                </a:solidFill>
                <a:effectLst/>
                <a:uLnTx/>
                <a:uFillTx/>
                <a:latin typeface="+mn-lt"/>
                <a:ea typeface="+mn-ea"/>
                <a:cs typeface="+mn-cs"/>
              </a:rPr>
              <a:t> out Financial Process Guide here </a:t>
            </a:r>
            <a:endParaRPr kumimoji="0" lang="en-US" sz="1200" b="0" i="1" u="none" strike="noStrike" kern="1200" cap="none" spc="0" normalizeH="0" baseline="0" noProof="0" dirty="0" smtClean="0">
              <a:ln>
                <a:noFill/>
              </a:ln>
              <a:solidFill>
                <a:srgbClr val="FFC000"/>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E6082-F8C7-4F41-88EF-09E1F7A967D7}"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Hand</a:t>
            </a:r>
            <a:r>
              <a:rPr kumimoji="0" lang="en-US" sz="1200" b="0" i="1" u="none" strike="noStrike" kern="1200" cap="none" spc="0" normalizeH="0" noProof="0" dirty="0" smtClean="0">
                <a:ln>
                  <a:noFill/>
                </a:ln>
                <a:solidFill>
                  <a:schemeClr val="tx1"/>
                </a:solidFill>
                <a:effectLst/>
                <a:uLnTx/>
                <a:uFillTx/>
                <a:latin typeface="+mn-lt"/>
                <a:ea typeface="+mn-ea"/>
                <a:cs typeface="+mn-cs"/>
              </a:rPr>
              <a:t> out Checklist here </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E6082-F8C7-4F41-88EF-09E1F7A967D7}"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n-lt"/>
                <a:ea typeface="+mn-ea"/>
                <a:cs typeface="+mn-cs"/>
              </a:rPr>
              <a:t>Hand</a:t>
            </a:r>
            <a:r>
              <a:rPr kumimoji="0" lang="en-US" sz="1200" b="0" i="1" u="none" strike="noStrike" kern="1200" cap="none" spc="0" normalizeH="0" noProof="0" dirty="0" smtClean="0">
                <a:ln>
                  <a:noFill/>
                </a:ln>
                <a:solidFill>
                  <a:schemeClr val="tx1"/>
                </a:solidFill>
                <a:effectLst/>
                <a:uLnTx/>
                <a:uFillTx/>
                <a:latin typeface="+mn-lt"/>
                <a:ea typeface="+mn-ea"/>
                <a:cs typeface="+mn-cs"/>
              </a:rPr>
              <a:t> out Checklist here </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BE6082-F8C7-4F41-88EF-09E1F7A967D7}"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Arial" charset="0"/>
              </a:rPr>
              <a:t>Products are editable to accommodate your business</a:t>
            </a:r>
          </a:p>
          <a:p>
            <a:endParaRPr lang="en-US" dirty="0"/>
          </a:p>
        </p:txBody>
      </p:sp>
      <p:sp>
        <p:nvSpPr>
          <p:cNvPr id="4" name="Slide Number Placeholder 3"/>
          <p:cNvSpPr>
            <a:spLocks noGrp="1"/>
          </p:cNvSpPr>
          <p:nvPr>
            <p:ph type="sldNum" sz="quarter" idx="10"/>
          </p:nvPr>
        </p:nvSpPr>
        <p:spPr/>
        <p:txBody>
          <a:bodyPr/>
          <a:lstStyle/>
          <a:p>
            <a:fld id="{C1BE6082-F8C7-4F41-88EF-09E1F7A967D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0.png"/><Relationship Id="rId7" Type="http://schemas.openxmlformats.org/officeDocument/2006/relationships/image" Target="../media/image1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1.pn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ra.state.co.us/real-estate/index.htm" TargetMode="External"/><Relationship Id="rId2" Type="http://schemas.openxmlformats.org/officeDocument/2006/relationships/hyperlink" Target="http://www.nmlsconsumeracces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jpe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733800"/>
            <a:ext cx="9220200" cy="1143000"/>
          </a:xfrm>
          <a:prstGeom prst="rect">
            <a:avLst/>
          </a:prstGeom>
        </p:spPr>
        <p:txBody>
          <a:bodyPr>
            <a:normAutofit/>
          </a:bodyPr>
          <a:lstStyle/>
          <a:p>
            <a:pPr algn="ctr"/>
            <a:r>
              <a:rPr lang="en-US" b="0" dirty="0" smtClean="0">
                <a:effectLst/>
                <a:latin typeface="Arial"/>
                <a:cs typeface="Arial"/>
              </a:rPr>
              <a:t>Weichert </a:t>
            </a:r>
            <a:r>
              <a:rPr lang="en-US" b="0" dirty="0" err="1" smtClean="0">
                <a:effectLst/>
                <a:latin typeface="Arial"/>
                <a:cs typeface="Arial"/>
              </a:rPr>
              <a:t>Anytown</a:t>
            </a:r>
            <a:r>
              <a:rPr lang="en-US" b="0" dirty="0" smtClean="0">
                <a:effectLst/>
                <a:latin typeface="Arial"/>
                <a:cs typeface="Arial"/>
              </a:rPr>
              <a:t> Office</a:t>
            </a:r>
            <a:endParaRPr lang="en-US" b="0" dirty="0">
              <a:effectLst/>
              <a:latin typeface="Arial"/>
              <a:cs typeface="Arial"/>
            </a:endParaRPr>
          </a:p>
        </p:txBody>
      </p:sp>
      <p:pic>
        <p:nvPicPr>
          <p:cNvPr id="4" name="Picture 3" descr="Weichert Financial Services Log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9400" y="2133600"/>
            <a:ext cx="3129992" cy="1427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762000"/>
          </a:xfrm>
          <a:prstGeom prst="rect">
            <a:avLst/>
          </a:prstGeom>
        </p:spPr>
        <p:txBody>
          <a:bodyPr/>
          <a:lstStyle/>
          <a:p>
            <a:pPr algn="ctr"/>
            <a:r>
              <a:rPr lang="en-US" sz="4200" dirty="0" smtClean="0">
                <a:solidFill>
                  <a:schemeClr val="accent2"/>
                </a:solidFill>
              </a:rPr>
              <a:t>My Commitment to You</a:t>
            </a:r>
            <a:endParaRPr lang="en-US" sz="4200" dirty="0">
              <a:solidFill>
                <a:schemeClr val="accent2"/>
              </a:solidFill>
            </a:endParaRPr>
          </a:p>
        </p:txBody>
      </p:sp>
      <p:sp>
        <p:nvSpPr>
          <p:cNvPr id="4" name="Rectangle 3"/>
          <p:cNvSpPr/>
          <p:nvPr/>
        </p:nvSpPr>
        <p:spPr>
          <a:xfrm>
            <a:off x="457200" y="2057400"/>
            <a:ext cx="4267200" cy="2308324"/>
          </a:xfrm>
          <a:prstGeom prst="rect">
            <a:avLst/>
          </a:prstGeom>
        </p:spPr>
        <p:txBody>
          <a:bodyPr wrap="square">
            <a:spAutoFit/>
          </a:bodyPr>
          <a:lstStyle/>
          <a:p>
            <a:r>
              <a:rPr lang="en-US" dirty="0" smtClean="0">
                <a:latin typeface="Arial"/>
                <a:ea typeface="Times" pitchFamily="18" charset="0"/>
                <a:cs typeface="Arial"/>
              </a:rPr>
              <a:t>I am fully committed to providing </a:t>
            </a:r>
            <a:br>
              <a:rPr lang="en-US" dirty="0" smtClean="0">
                <a:latin typeface="Arial"/>
                <a:ea typeface="Times" pitchFamily="18" charset="0"/>
                <a:cs typeface="Arial"/>
              </a:rPr>
            </a:br>
            <a:r>
              <a:rPr lang="en-US" dirty="0" smtClean="0">
                <a:latin typeface="Arial"/>
                <a:ea typeface="Times" pitchFamily="18" charset="0"/>
                <a:cs typeface="Arial"/>
              </a:rPr>
              <a:t>you with what my company calls "The Weichert Difference" – </a:t>
            </a:r>
            <a:br>
              <a:rPr lang="en-US" dirty="0" smtClean="0">
                <a:latin typeface="Arial"/>
                <a:ea typeface="Times" pitchFamily="18" charset="0"/>
                <a:cs typeface="Arial"/>
              </a:rPr>
            </a:br>
            <a:r>
              <a:rPr lang="en-US" dirty="0" smtClean="0">
                <a:latin typeface="Arial"/>
                <a:ea typeface="Times" pitchFamily="18" charset="0"/>
                <a:cs typeface="Arial"/>
              </a:rPr>
              <a:t>a noticeably higher level of service </a:t>
            </a:r>
            <a:br>
              <a:rPr lang="en-US" dirty="0" smtClean="0">
                <a:latin typeface="Arial"/>
                <a:ea typeface="Times" pitchFamily="18" charset="0"/>
                <a:cs typeface="Arial"/>
              </a:rPr>
            </a:br>
            <a:r>
              <a:rPr lang="en-US" dirty="0" smtClean="0">
                <a:latin typeface="Arial"/>
                <a:ea typeface="Times" pitchFamily="18" charset="0"/>
                <a:cs typeface="Arial"/>
              </a:rPr>
              <a:t>that will make your mortgage, </a:t>
            </a:r>
            <a:br>
              <a:rPr lang="en-US" dirty="0" smtClean="0">
                <a:latin typeface="Arial"/>
                <a:ea typeface="Times" pitchFamily="18" charset="0"/>
                <a:cs typeface="Arial"/>
              </a:rPr>
            </a:br>
            <a:r>
              <a:rPr lang="en-US" dirty="0" smtClean="0">
                <a:latin typeface="Arial"/>
                <a:ea typeface="Times" pitchFamily="18" charset="0"/>
                <a:cs typeface="Arial"/>
              </a:rPr>
              <a:t>insurance and title experience </a:t>
            </a:r>
            <a:br>
              <a:rPr lang="en-US" dirty="0" smtClean="0">
                <a:latin typeface="Arial"/>
                <a:ea typeface="Times" pitchFamily="18" charset="0"/>
                <a:cs typeface="Arial"/>
              </a:rPr>
            </a:br>
            <a:r>
              <a:rPr lang="en-US" dirty="0" smtClean="0">
                <a:latin typeface="Arial"/>
                <a:ea typeface="Times" pitchFamily="18" charset="0"/>
                <a:cs typeface="Arial"/>
              </a:rPr>
              <a:t>as easy and as stress-free </a:t>
            </a:r>
            <a:br>
              <a:rPr lang="en-US" dirty="0" smtClean="0">
                <a:latin typeface="Arial"/>
                <a:ea typeface="Times" pitchFamily="18" charset="0"/>
                <a:cs typeface="Arial"/>
              </a:rPr>
            </a:br>
            <a:r>
              <a:rPr lang="en-US" dirty="0" smtClean="0">
                <a:latin typeface="Arial"/>
                <a:ea typeface="Times" pitchFamily="18" charset="0"/>
                <a:cs typeface="Arial"/>
              </a:rPr>
              <a:t>as possible.</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71336" y="1981200"/>
            <a:ext cx="4591159" cy="3060773"/>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76200"/>
            <a:ext cx="9144000" cy="914400"/>
          </a:xfrm>
          <a:prstGeom prst="rect">
            <a:avLst/>
          </a:prstGeom>
        </p:spPr>
        <p:txBody>
          <a:bodyPr>
            <a:noAutofit/>
          </a:bodyPr>
          <a:lstStyle/>
          <a:p>
            <a:pPr algn="ctr"/>
            <a:r>
              <a:rPr lang="en-US" sz="4200" dirty="0" smtClean="0">
                <a:solidFill>
                  <a:schemeClr val="accent2"/>
                </a:solidFill>
                <a:latin typeface="Arial"/>
                <a:cs typeface="Arial"/>
              </a:rPr>
              <a:t>You can benefit from Weichert</a:t>
            </a:r>
            <a:endParaRPr lang="en-US" sz="4200" dirty="0">
              <a:solidFill>
                <a:schemeClr val="accent2"/>
              </a:solidFill>
              <a:latin typeface="Arial"/>
              <a:cs typeface="Arial"/>
            </a:endParaRPr>
          </a:p>
        </p:txBody>
      </p:sp>
      <p:sp>
        <p:nvSpPr>
          <p:cNvPr id="4" name="Text Box 4"/>
          <p:cNvSpPr txBox="1">
            <a:spLocks noGrp="1" noChangeArrowheads="1"/>
          </p:cNvSpPr>
          <p:nvPr>
            <p:ph idx="4294967295"/>
          </p:nvPr>
        </p:nvSpPr>
        <p:spPr bwMode="auto">
          <a:xfrm>
            <a:off x="381000" y="1524000"/>
            <a:ext cx="3810000" cy="3970318"/>
          </a:xfrm>
          <a:prstGeom prst="rect">
            <a:avLst/>
          </a:prstGeom>
          <a:noFill/>
          <a:ln w="9525">
            <a:noFill/>
            <a:miter lim="800000"/>
            <a:headEnd/>
            <a:tailEnd/>
          </a:ln>
        </p:spPr>
        <p:txBody>
          <a:bodyPr wrap="square">
            <a:spAutoFit/>
          </a:bodyPr>
          <a:lstStyle/>
          <a:p>
            <a:pPr marL="169863" indent="-169863">
              <a:spcBef>
                <a:spcPct val="50000"/>
              </a:spcBef>
              <a:buClrTx/>
              <a:buFontTx/>
              <a:buChar char="•"/>
            </a:pPr>
            <a:r>
              <a:rPr lang="en-GB" sz="1800" b="0" dirty="0">
                <a:latin typeface="Arial" charset="0"/>
                <a:cs typeface="Times New Roman" pitchFamily="18" charset="0"/>
              </a:rPr>
              <a:t>Affiliated with Weichert</a:t>
            </a:r>
            <a:r>
              <a:rPr lang="en-GB" sz="1800" b="0" dirty="0" smtClean="0">
                <a:latin typeface="Arial" charset="0"/>
                <a:cs typeface="Times New Roman" pitchFamily="18" charset="0"/>
              </a:rPr>
              <a:t>, Realtors</a:t>
            </a:r>
            <a:r>
              <a:rPr lang="en-GB" sz="1800" b="0" baseline="22000" dirty="0">
                <a:latin typeface="Arial" charset="0"/>
                <a:cs typeface="Arial" charset="0"/>
              </a:rPr>
              <a:t>®</a:t>
            </a:r>
            <a:r>
              <a:rPr lang="en-GB" sz="1800" b="0" dirty="0">
                <a:latin typeface="Arial" charset="0"/>
                <a:cs typeface="Times New Roman" pitchFamily="18" charset="0"/>
              </a:rPr>
              <a:t>, </a:t>
            </a:r>
            <a:r>
              <a:rPr lang="en-US" sz="1800" b="0" dirty="0">
                <a:latin typeface="Arial" charset="0"/>
              </a:rPr>
              <a:t>we help customers buy and sell </a:t>
            </a:r>
            <a:r>
              <a:rPr lang="en-US" sz="1800" b="0" dirty="0" smtClean="0">
                <a:latin typeface="Arial" charset="0"/>
              </a:rPr>
              <a:t>residential real </a:t>
            </a:r>
            <a:r>
              <a:rPr lang="en-US" sz="1800" b="0" dirty="0">
                <a:latin typeface="Arial" charset="0"/>
              </a:rPr>
              <a:t>estate by streamlining the delivery of mortgages as well as homeowners and title insurance</a:t>
            </a:r>
            <a:endParaRPr lang="en-GB" sz="1800" b="0" dirty="0">
              <a:latin typeface="Arial" charset="0"/>
              <a:cs typeface="Times New Roman" pitchFamily="18" charset="0"/>
            </a:endParaRPr>
          </a:p>
          <a:p>
            <a:pPr marL="169863" indent="-169863">
              <a:spcBef>
                <a:spcPct val="50000"/>
              </a:spcBef>
              <a:buClrTx/>
              <a:buFontTx/>
              <a:buChar char="•"/>
            </a:pPr>
            <a:r>
              <a:rPr lang="en-US" sz="1800" b="0" dirty="0">
                <a:latin typeface="Arial" charset="0"/>
              </a:rPr>
              <a:t>We work hand-in-hand with Weichert, Realtors, partnering with their Sales Associates at the office level</a:t>
            </a:r>
          </a:p>
          <a:p>
            <a:pPr marL="169863" indent="-169863">
              <a:spcBef>
                <a:spcPct val="50000"/>
              </a:spcBef>
              <a:buClrTx/>
              <a:buFontTx/>
              <a:buChar char="•"/>
            </a:pPr>
            <a:r>
              <a:rPr lang="en-US" sz="1800" b="0" dirty="0">
                <a:latin typeface="Arial" charset="0"/>
                <a:ea typeface="MS PGothic" pitchFamily="34" charset="-128"/>
              </a:rPr>
              <a:t>Our licensed mortgage </a:t>
            </a:r>
            <a:r>
              <a:rPr lang="en-US" sz="1800" b="0" dirty="0" smtClean="0">
                <a:latin typeface="Arial" charset="0"/>
                <a:ea typeface="MS PGothic" pitchFamily="34" charset="-128"/>
              </a:rPr>
              <a:t>loan originators </a:t>
            </a:r>
            <a:r>
              <a:rPr lang="en-US" sz="1800" b="0" dirty="0">
                <a:latin typeface="Arial" charset="0"/>
                <a:ea typeface="MS PGothic" pitchFamily="34" charset="-128"/>
              </a:rPr>
              <a:t>serve </a:t>
            </a:r>
            <a:r>
              <a:rPr lang="en-US" sz="1800" b="0" dirty="0" smtClean="0">
                <a:latin typeface="Arial" charset="0"/>
                <a:ea typeface="MS PGothic" pitchFamily="34" charset="-128"/>
              </a:rPr>
              <a:t>every </a:t>
            </a:r>
            <a:br>
              <a:rPr lang="en-US" sz="1800" b="0" dirty="0" smtClean="0">
                <a:latin typeface="Arial" charset="0"/>
                <a:ea typeface="MS PGothic" pitchFamily="34" charset="-128"/>
              </a:rPr>
            </a:br>
            <a:r>
              <a:rPr lang="en-US" sz="1800" b="0" dirty="0" smtClean="0">
                <a:latin typeface="Arial" charset="0"/>
                <a:ea typeface="MS PGothic" pitchFamily="34" charset="-128"/>
              </a:rPr>
              <a:t>Weichert-owned office</a:t>
            </a:r>
            <a:endParaRPr lang="en-US" sz="1800" b="0" dirty="0">
              <a:latin typeface="Arial" charset="0"/>
              <a:ea typeface="MS PGothic" pitchFamily="34" charset="-12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08995" y="1981200"/>
            <a:ext cx="4225569" cy="2953512"/>
          </a:xfrm>
          <a:prstGeom prst="rect">
            <a:avLst/>
          </a:prstGeom>
          <a:ln>
            <a:solidFill>
              <a:schemeClr val="tx1"/>
            </a:solidFill>
          </a:ln>
        </p:spPr>
      </p:pic>
      <p:sp>
        <p:nvSpPr>
          <p:cNvPr id="7" name="Rectangle 6"/>
          <p:cNvSpPr/>
          <p:nvPr/>
        </p:nvSpPr>
        <p:spPr>
          <a:xfrm>
            <a:off x="8034868" y="228600"/>
            <a:ext cx="261610" cy="215444"/>
          </a:xfrm>
          <a:prstGeom prst="rect">
            <a:avLst/>
          </a:prstGeom>
        </p:spPr>
        <p:txBody>
          <a:bodyPr wrap="none">
            <a:spAutoFit/>
          </a:bodyPr>
          <a:lstStyle/>
          <a:p>
            <a:r>
              <a:rPr lang="en-US" sz="800" dirty="0" smtClean="0">
                <a:solidFill>
                  <a:schemeClr val="accent2"/>
                </a:solidFill>
                <a:latin typeface="Arial"/>
                <a:cs typeface="Arial"/>
              </a:rPr>
              <a:t>®</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5" name="Title 1"/>
          <p:cNvSpPr txBox="1">
            <a:spLocks/>
          </p:cNvSpPr>
          <p:nvPr/>
        </p:nvSpPr>
        <p:spPr>
          <a:xfrm>
            <a:off x="0" y="6172200"/>
            <a:ext cx="9144000" cy="93186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baseline="0" noProof="0" dirty="0">
              <a:ln>
                <a:noFill/>
              </a:ln>
              <a:solidFill>
                <a:srgbClr val="FFC000"/>
              </a:solidFill>
              <a:effectLst/>
              <a:uLnTx/>
              <a:uFillTx/>
              <a:latin typeface="+mj-lt"/>
              <a:ea typeface="+mj-ea"/>
              <a:cs typeface="+mj-cs"/>
            </a:endParaRPr>
          </a:p>
        </p:txBody>
      </p:sp>
      <p:sp>
        <p:nvSpPr>
          <p:cNvPr id="12" name="Title 3"/>
          <p:cNvSpPr txBox="1">
            <a:spLocks/>
          </p:cNvSpPr>
          <p:nvPr/>
        </p:nvSpPr>
        <p:spPr>
          <a:xfrm>
            <a:off x="0" y="-76200"/>
            <a:ext cx="9144000" cy="8382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u="none" strike="noStrike" kern="1200" cap="none" spc="0" normalizeH="0" baseline="0" noProof="0" dirty="0" smtClean="0">
                <a:ln>
                  <a:noFill/>
                </a:ln>
                <a:solidFill>
                  <a:srgbClr val="FFFF00"/>
                </a:solidFill>
                <a:effectLst/>
                <a:uLnTx/>
                <a:uFillTx/>
                <a:latin typeface="Arial"/>
                <a:ea typeface="+mj-ea"/>
                <a:cs typeface="Arial"/>
              </a:rPr>
              <a:t>Our Mortgage Process</a:t>
            </a:r>
            <a:endParaRPr kumimoji="0" lang="en-US" sz="4200" b="0" u="none" strike="noStrike" kern="1200" cap="none" spc="0" normalizeH="0" baseline="0" noProof="0" dirty="0">
              <a:ln>
                <a:noFill/>
              </a:ln>
              <a:solidFill>
                <a:srgbClr val="FFFF00"/>
              </a:solidFill>
              <a:effectLst/>
              <a:uLnTx/>
              <a:uFillTx/>
              <a:latin typeface="Arial"/>
              <a:ea typeface="+mj-ea"/>
              <a:cs typeface="Arial"/>
            </a:endParaRPr>
          </a:p>
        </p:txBody>
      </p:sp>
      <p:pic>
        <p:nvPicPr>
          <p:cNvPr id="4" name="Picture 3" descr="meet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599" y="1447800"/>
            <a:ext cx="2736909" cy="2057400"/>
          </a:xfrm>
          <a:prstGeom prst="rect">
            <a:avLst/>
          </a:prstGeom>
          <a:ln w="6350" cmpd="sng">
            <a:solidFill>
              <a:schemeClr val="tx1"/>
            </a:solidFill>
          </a:ln>
        </p:spPr>
      </p:pic>
      <p:sp>
        <p:nvSpPr>
          <p:cNvPr id="6" name="TextBox 5"/>
          <p:cNvSpPr txBox="1"/>
          <p:nvPr/>
        </p:nvSpPr>
        <p:spPr>
          <a:xfrm>
            <a:off x="169334" y="3454398"/>
            <a:ext cx="2667000" cy="292388"/>
          </a:xfrm>
          <a:prstGeom prst="rect">
            <a:avLst/>
          </a:prstGeom>
          <a:noFill/>
        </p:spPr>
        <p:txBody>
          <a:bodyPr wrap="square" rtlCol="0">
            <a:spAutoFit/>
          </a:bodyPr>
          <a:lstStyle/>
          <a:p>
            <a:r>
              <a:rPr lang="en-US" sz="1300" dirty="0" smtClean="0">
                <a:latin typeface="Arial"/>
                <a:cs typeface="Arial"/>
              </a:rPr>
              <a:t>Buyer Consultation</a:t>
            </a:r>
            <a:endParaRPr lang="en-US" sz="1300" dirty="0">
              <a:latin typeface="Arial"/>
              <a:cs typeface="Aria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4999" y="1447800"/>
            <a:ext cx="2736908" cy="2057400"/>
          </a:xfrm>
          <a:prstGeom prst="rect">
            <a:avLst/>
          </a:prstGeom>
          <a:ln w="6350" cmpd="sng">
            <a:solidFill>
              <a:schemeClr val="tx1"/>
            </a:solidFill>
          </a:ln>
        </p:spPr>
      </p:pic>
      <p:sp>
        <p:nvSpPr>
          <p:cNvPr id="10" name="TextBox 9"/>
          <p:cNvSpPr txBox="1"/>
          <p:nvPr/>
        </p:nvSpPr>
        <p:spPr>
          <a:xfrm>
            <a:off x="3115734" y="3454398"/>
            <a:ext cx="2667000" cy="292388"/>
          </a:xfrm>
          <a:prstGeom prst="rect">
            <a:avLst/>
          </a:prstGeom>
          <a:noFill/>
        </p:spPr>
        <p:txBody>
          <a:bodyPr wrap="square" rtlCol="0">
            <a:spAutoFit/>
          </a:bodyPr>
          <a:lstStyle/>
          <a:p>
            <a:r>
              <a:rPr lang="en-US" sz="1300" dirty="0" smtClean="0">
                <a:latin typeface="Arial"/>
                <a:cs typeface="Arial"/>
              </a:rPr>
              <a:t>Tailored Pre-Approval</a:t>
            </a:r>
            <a:endParaRPr lang="en-US" sz="1300" dirty="0">
              <a:latin typeface="Arial"/>
              <a:cs typeface="Aria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72199" y="1447800"/>
            <a:ext cx="2736908" cy="2057399"/>
          </a:xfrm>
          <a:prstGeom prst="rect">
            <a:avLst/>
          </a:prstGeom>
          <a:ln w="6350" cmpd="sng">
            <a:solidFill>
              <a:schemeClr val="tx1"/>
            </a:solidFill>
          </a:ln>
        </p:spPr>
      </p:pic>
      <p:sp>
        <p:nvSpPr>
          <p:cNvPr id="14" name="TextBox 13"/>
          <p:cNvSpPr txBox="1"/>
          <p:nvPr/>
        </p:nvSpPr>
        <p:spPr>
          <a:xfrm>
            <a:off x="6112934" y="3454398"/>
            <a:ext cx="2667000" cy="292388"/>
          </a:xfrm>
          <a:prstGeom prst="rect">
            <a:avLst/>
          </a:prstGeom>
          <a:noFill/>
        </p:spPr>
        <p:txBody>
          <a:bodyPr wrap="square" rtlCol="0">
            <a:spAutoFit/>
          </a:bodyPr>
          <a:lstStyle/>
          <a:p>
            <a:r>
              <a:rPr lang="en-US" sz="1300" dirty="0" smtClean="0">
                <a:latin typeface="Arial"/>
                <a:cs typeface="Arial"/>
              </a:rPr>
              <a:t>State-of-the-art technology</a:t>
            </a:r>
            <a:endParaRPr lang="en-US" sz="1300" dirty="0">
              <a:latin typeface="Arial"/>
              <a:cs typeface="Arial"/>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28599" y="3945466"/>
            <a:ext cx="2736908" cy="2057400"/>
          </a:xfrm>
          <a:prstGeom prst="rect">
            <a:avLst/>
          </a:prstGeom>
          <a:ln w="6350" cmpd="sng">
            <a:solidFill>
              <a:schemeClr val="tx1"/>
            </a:solidFill>
          </a:ln>
        </p:spPr>
      </p:pic>
      <p:sp>
        <p:nvSpPr>
          <p:cNvPr id="16" name="TextBox 15"/>
          <p:cNvSpPr txBox="1"/>
          <p:nvPr/>
        </p:nvSpPr>
        <p:spPr>
          <a:xfrm>
            <a:off x="169334" y="5952064"/>
            <a:ext cx="2667000" cy="292388"/>
          </a:xfrm>
          <a:prstGeom prst="rect">
            <a:avLst/>
          </a:prstGeom>
          <a:noFill/>
        </p:spPr>
        <p:txBody>
          <a:bodyPr wrap="square" rtlCol="0">
            <a:spAutoFit/>
          </a:bodyPr>
          <a:lstStyle/>
          <a:p>
            <a:r>
              <a:rPr lang="en-US" sz="1300" dirty="0" smtClean="0">
                <a:latin typeface="Arial"/>
                <a:cs typeface="Arial"/>
              </a:rPr>
              <a:t>Private Consumer Portal</a:t>
            </a:r>
            <a:endParaRPr lang="en-US" sz="1300" dirty="0">
              <a:latin typeface="Arial"/>
              <a:cs typeface="Aria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183466" y="3945466"/>
            <a:ext cx="2736908" cy="2057399"/>
          </a:xfrm>
          <a:prstGeom prst="rect">
            <a:avLst/>
          </a:prstGeom>
          <a:ln w="6350" cmpd="sng">
            <a:solidFill>
              <a:schemeClr val="tx1"/>
            </a:solidFill>
          </a:ln>
        </p:spPr>
      </p:pic>
      <p:sp>
        <p:nvSpPr>
          <p:cNvPr id="18" name="TextBox 17"/>
          <p:cNvSpPr txBox="1"/>
          <p:nvPr/>
        </p:nvSpPr>
        <p:spPr>
          <a:xfrm>
            <a:off x="3124201" y="5952064"/>
            <a:ext cx="2667000" cy="292388"/>
          </a:xfrm>
          <a:prstGeom prst="rect">
            <a:avLst/>
          </a:prstGeom>
          <a:noFill/>
        </p:spPr>
        <p:txBody>
          <a:bodyPr wrap="square" rtlCol="0">
            <a:spAutoFit/>
          </a:bodyPr>
          <a:lstStyle/>
          <a:p>
            <a:r>
              <a:rPr lang="en-US" sz="1300" dirty="0" smtClean="0">
                <a:latin typeface="Arial"/>
                <a:cs typeface="Arial"/>
              </a:rPr>
              <a:t>Seamless Closing</a:t>
            </a:r>
            <a:endParaRPr lang="en-US" sz="1300" dirty="0">
              <a:latin typeface="Arial"/>
              <a:cs typeface="Aria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172199" y="3945466"/>
            <a:ext cx="2736906" cy="2057399"/>
          </a:xfrm>
          <a:prstGeom prst="rect">
            <a:avLst/>
          </a:prstGeom>
          <a:ln w="6350" cmpd="sng">
            <a:solidFill>
              <a:schemeClr val="tx1"/>
            </a:solidFill>
          </a:ln>
        </p:spPr>
      </p:pic>
      <p:sp>
        <p:nvSpPr>
          <p:cNvPr id="20" name="TextBox 19"/>
          <p:cNvSpPr txBox="1"/>
          <p:nvPr/>
        </p:nvSpPr>
        <p:spPr>
          <a:xfrm>
            <a:off x="6112933" y="5952064"/>
            <a:ext cx="2667000" cy="292388"/>
          </a:xfrm>
          <a:prstGeom prst="rect">
            <a:avLst/>
          </a:prstGeom>
          <a:noFill/>
        </p:spPr>
        <p:txBody>
          <a:bodyPr wrap="square" rtlCol="0">
            <a:spAutoFit/>
          </a:bodyPr>
          <a:lstStyle/>
          <a:p>
            <a:r>
              <a:rPr lang="en-US" sz="1300" dirty="0" smtClean="0">
                <a:latin typeface="Arial"/>
                <a:cs typeface="Arial"/>
              </a:rPr>
              <a:t>Taking Ownership</a:t>
            </a:r>
            <a:endParaRPr lang="en-US" sz="13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800100"/>
          </a:xfrm>
          <a:prstGeom prst="rect">
            <a:avLst/>
          </a:prstGeom>
        </p:spPr>
        <p:txBody>
          <a:bodyPr>
            <a:noAutofit/>
          </a:bodyPr>
          <a:lstStyle/>
          <a:p>
            <a:pPr algn="ctr"/>
            <a:r>
              <a:rPr lang="en-US" sz="4200" dirty="0">
                <a:solidFill>
                  <a:schemeClr val="accent2"/>
                </a:solidFill>
                <a:latin typeface="Arial"/>
                <a:cs typeface="Arial"/>
              </a:rPr>
              <a:t>Your Mortgage Loan Checklist </a:t>
            </a:r>
          </a:p>
        </p:txBody>
      </p:sp>
      <p:sp>
        <p:nvSpPr>
          <p:cNvPr id="20" name="Content Placeholder 19"/>
          <p:cNvSpPr>
            <a:spLocks noGrp="1"/>
          </p:cNvSpPr>
          <p:nvPr>
            <p:ph idx="4294967295"/>
          </p:nvPr>
        </p:nvSpPr>
        <p:spPr>
          <a:xfrm>
            <a:off x="457200" y="1905000"/>
            <a:ext cx="5105400" cy="4648200"/>
          </a:xfrm>
          <a:prstGeom prst="rect">
            <a:avLst/>
          </a:prstGeom>
        </p:spPr>
        <p:txBody>
          <a:bodyPr>
            <a:normAutofit lnSpcReduction="10000"/>
          </a:bodyPr>
          <a:lstStyle/>
          <a:p>
            <a:pPr marL="322263" indent="-285750">
              <a:spcBef>
                <a:spcPts val="0"/>
              </a:spcBef>
              <a:spcAft>
                <a:spcPts val="2400"/>
              </a:spcAft>
              <a:buClrTx/>
              <a:buFont typeface="Wingdings" charset="2"/>
              <a:buChar char="q"/>
            </a:pPr>
            <a:r>
              <a:rPr lang="en-US" sz="1800" dirty="0" smtClean="0">
                <a:latin typeface="Arial"/>
                <a:cs typeface="Arial"/>
              </a:rPr>
              <a:t>Two </a:t>
            </a:r>
            <a:r>
              <a:rPr lang="en-US" sz="1800" dirty="0">
                <a:latin typeface="Arial"/>
                <a:cs typeface="Arial"/>
              </a:rPr>
              <a:t>forms of identification </a:t>
            </a:r>
            <a:r>
              <a:rPr lang="en-US" sz="1800" dirty="0" smtClean="0">
                <a:latin typeface="Arial"/>
                <a:cs typeface="Arial"/>
              </a:rPr>
              <a:t/>
            </a:r>
            <a:br>
              <a:rPr lang="en-US" sz="1800" dirty="0" smtClean="0">
                <a:latin typeface="Arial"/>
                <a:cs typeface="Arial"/>
              </a:rPr>
            </a:br>
            <a:r>
              <a:rPr lang="en-US" sz="1800" dirty="0" smtClean="0">
                <a:latin typeface="Arial"/>
                <a:cs typeface="Arial"/>
              </a:rPr>
              <a:t>(</a:t>
            </a:r>
            <a:r>
              <a:rPr lang="en-US" sz="1800" dirty="0">
                <a:latin typeface="Arial"/>
                <a:cs typeface="Arial"/>
              </a:rPr>
              <a:t>including 1 government photo ID)</a:t>
            </a:r>
          </a:p>
          <a:p>
            <a:pPr marL="322263" indent="-285750">
              <a:spcBef>
                <a:spcPts val="0"/>
              </a:spcBef>
              <a:spcAft>
                <a:spcPts val="2400"/>
              </a:spcAft>
              <a:buClrTx/>
              <a:buFont typeface="Wingdings" charset="2"/>
              <a:buChar char="q"/>
            </a:pPr>
            <a:r>
              <a:rPr lang="en-US" sz="1800" dirty="0">
                <a:latin typeface="Arial"/>
                <a:cs typeface="Arial"/>
              </a:rPr>
              <a:t>Pay stubs for the past 30 days indicating year-to-date income</a:t>
            </a:r>
          </a:p>
          <a:p>
            <a:pPr marL="322263" indent="-285750">
              <a:spcBef>
                <a:spcPts val="0"/>
              </a:spcBef>
              <a:spcAft>
                <a:spcPts val="2400"/>
              </a:spcAft>
              <a:buClrTx/>
              <a:buFont typeface="Wingdings" charset="2"/>
              <a:buChar char="q"/>
            </a:pPr>
            <a:r>
              <a:rPr lang="en-US" sz="1800" dirty="0">
                <a:latin typeface="Arial"/>
                <a:cs typeface="Arial"/>
              </a:rPr>
              <a:t>Your most recent year’s W-2 form(s) </a:t>
            </a:r>
            <a:r>
              <a:rPr lang="en-US" sz="1800" dirty="0" smtClean="0">
                <a:latin typeface="Arial"/>
                <a:cs typeface="Arial"/>
              </a:rPr>
              <a:t/>
            </a:r>
            <a:br>
              <a:rPr lang="en-US" sz="1800" dirty="0" smtClean="0">
                <a:latin typeface="Arial"/>
                <a:cs typeface="Arial"/>
              </a:rPr>
            </a:br>
            <a:r>
              <a:rPr lang="en-US" sz="1800" dirty="0" smtClean="0">
                <a:latin typeface="Arial"/>
                <a:cs typeface="Arial"/>
              </a:rPr>
              <a:t>and</a:t>
            </a:r>
            <a:r>
              <a:rPr lang="en-US" sz="1800" dirty="0">
                <a:latin typeface="Arial"/>
                <a:cs typeface="Arial"/>
              </a:rPr>
              <a:t>/or most recent 1099 form(s)</a:t>
            </a:r>
          </a:p>
          <a:p>
            <a:pPr marL="322263" indent="-285750">
              <a:spcBef>
                <a:spcPts val="0"/>
              </a:spcBef>
              <a:spcAft>
                <a:spcPts val="2400"/>
              </a:spcAft>
              <a:buClrTx/>
              <a:buFont typeface="Wingdings" charset="2"/>
              <a:buChar char="q"/>
            </a:pPr>
            <a:r>
              <a:rPr lang="en-US" sz="1800" dirty="0">
                <a:latin typeface="Arial"/>
                <a:cs typeface="Arial"/>
              </a:rPr>
              <a:t>All pages of your signed personal federal tax returns, all schedules, for the two most recent years (if requested by your Weichert Gold® Services Manager)</a:t>
            </a:r>
          </a:p>
          <a:p>
            <a:pPr marL="322263" indent="-285750">
              <a:spcBef>
                <a:spcPts val="0"/>
              </a:spcBef>
              <a:spcAft>
                <a:spcPts val="2400"/>
              </a:spcAft>
              <a:buClrTx/>
              <a:buFont typeface="Wingdings" charset="2"/>
              <a:buChar char="q"/>
            </a:pPr>
            <a:r>
              <a:rPr lang="en-US" sz="1800" dirty="0">
                <a:latin typeface="Arial"/>
                <a:cs typeface="Arial"/>
              </a:rPr>
              <a:t>All pages of your most recent financial and bank statements. All large deposits must </a:t>
            </a:r>
            <a:r>
              <a:rPr lang="en-US" sz="1800" dirty="0" smtClean="0">
                <a:latin typeface="Arial"/>
                <a:cs typeface="Arial"/>
              </a:rPr>
              <a:t/>
            </a:r>
            <a:br>
              <a:rPr lang="en-US" sz="1800" dirty="0" smtClean="0">
                <a:latin typeface="Arial"/>
                <a:cs typeface="Arial"/>
              </a:rPr>
            </a:br>
            <a:r>
              <a:rPr lang="en-US" sz="1800" dirty="0" smtClean="0">
                <a:latin typeface="Arial"/>
                <a:cs typeface="Arial"/>
              </a:rPr>
              <a:t>be </a:t>
            </a:r>
            <a:r>
              <a:rPr lang="en-US" sz="1800" dirty="0">
                <a:latin typeface="Arial"/>
                <a:cs typeface="Arial"/>
              </a:rPr>
              <a:t>sourced</a:t>
            </a:r>
            <a:r>
              <a:rPr lang="en-US" sz="1800" dirty="0" smtClean="0">
                <a:latin typeface="Arial"/>
                <a:cs typeface="Arial"/>
              </a:rPr>
              <a:t>.</a:t>
            </a:r>
            <a:endParaRPr lang="en-US" sz="1800" dirty="0">
              <a:latin typeface="Arial"/>
              <a:cs typeface="Arial"/>
            </a:endParaRPr>
          </a:p>
        </p:txBody>
      </p:sp>
      <p:sp>
        <p:nvSpPr>
          <p:cNvPr id="6" name="Title 1"/>
          <p:cNvSpPr txBox="1">
            <a:spLocks/>
          </p:cNvSpPr>
          <p:nvPr/>
        </p:nvSpPr>
        <p:spPr>
          <a:xfrm>
            <a:off x="0" y="6477000"/>
            <a:ext cx="9144000" cy="381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381000" y="990600"/>
            <a:ext cx="7239000" cy="646331"/>
          </a:xfrm>
          <a:prstGeom prst="rect">
            <a:avLst/>
          </a:prstGeom>
        </p:spPr>
        <p:txBody>
          <a:bodyPr wrap="square">
            <a:spAutoFit/>
          </a:bodyPr>
          <a:lstStyle/>
          <a:p>
            <a:pPr>
              <a:buNone/>
            </a:pPr>
            <a:r>
              <a:rPr lang="en-US" b="1" dirty="0">
                <a:latin typeface="Arial"/>
                <a:cs typeface="Arial"/>
              </a:rPr>
              <a:t>Together we can determine what documentation </a:t>
            </a:r>
            <a:r>
              <a:rPr lang="en-US" b="1" dirty="0" smtClean="0">
                <a:latin typeface="Arial"/>
                <a:cs typeface="Arial"/>
              </a:rPr>
              <a:t>we </a:t>
            </a:r>
            <a:r>
              <a:rPr lang="en-US" b="1" dirty="0">
                <a:latin typeface="Arial"/>
                <a:cs typeface="Arial"/>
              </a:rPr>
              <a:t>need to process your loan:</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524000"/>
            <a:ext cx="4495800" cy="449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800100"/>
          </a:xfrm>
          <a:prstGeom prst="rect">
            <a:avLst/>
          </a:prstGeom>
        </p:spPr>
        <p:txBody>
          <a:bodyPr>
            <a:noAutofit/>
          </a:bodyPr>
          <a:lstStyle/>
          <a:p>
            <a:pPr algn="ctr"/>
            <a:r>
              <a:rPr lang="en-US" sz="4200" dirty="0">
                <a:solidFill>
                  <a:schemeClr val="accent2"/>
                </a:solidFill>
                <a:latin typeface="Arial"/>
                <a:cs typeface="Arial"/>
              </a:rPr>
              <a:t>Your Mortgage Loan Checklist </a:t>
            </a:r>
          </a:p>
        </p:txBody>
      </p:sp>
      <p:sp>
        <p:nvSpPr>
          <p:cNvPr id="20" name="Content Placeholder 19"/>
          <p:cNvSpPr>
            <a:spLocks noGrp="1"/>
          </p:cNvSpPr>
          <p:nvPr>
            <p:ph idx="4294967295"/>
          </p:nvPr>
        </p:nvSpPr>
        <p:spPr>
          <a:xfrm>
            <a:off x="457200" y="1905000"/>
            <a:ext cx="5511800" cy="4495799"/>
          </a:xfrm>
          <a:prstGeom prst="rect">
            <a:avLst/>
          </a:prstGeom>
        </p:spPr>
        <p:txBody>
          <a:bodyPr>
            <a:normAutofit/>
          </a:bodyPr>
          <a:lstStyle/>
          <a:p>
            <a:pPr marL="322263" indent="-285750">
              <a:spcBef>
                <a:spcPts val="0"/>
              </a:spcBef>
              <a:spcAft>
                <a:spcPts val="2400"/>
              </a:spcAft>
              <a:buClrTx/>
              <a:buFont typeface="Wingdings" charset="2"/>
              <a:buChar char="q"/>
            </a:pPr>
            <a:r>
              <a:rPr lang="en-US" sz="1800" dirty="0" smtClean="0">
                <a:latin typeface="Arial"/>
                <a:cs typeface="Arial"/>
              </a:rPr>
              <a:t>Gift </a:t>
            </a:r>
            <a:r>
              <a:rPr lang="en-US" sz="1800" dirty="0">
                <a:latin typeface="Arial"/>
                <a:cs typeface="Arial"/>
              </a:rPr>
              <a:t>letter if gift money will be used</a:t>
            </a:r>
          </a:p>
          <a:p>
            <a:pPr marL="322263" indent="-285750">
              <a:spcBef>
                <a:spcPts val="0"/>
              </a:spcBef>
              <a:spcAft>
                <a:spcPts val="2400"/>
              </a:spcAft>
              <a:buClrTx/>
              <a:buFont typeface="Wingdings" charset="2"/>
              <a:buChar char="q"/>
            </a:pPr>
            <a:r>
              <a:rPr lang="en-US" sz="1800" dirty="0">
                <a:latin typeface="Arial"/>
                <a:cs typeface="Arial"/>
              </a:rPr>
              <a:t>All pages and addendums to the home </a:t>
            </a:r>
            <a:r>
              <a:rPr lang="en-US" sz="1800" dirty="0" smtClean="0">
                <a:latin typeface="Arial"/>
                <a:cs typeface="Arial"/>
              </a:rPr>
              <a:t/>
            </a:r>
            <a:br>
              <a:rPr lang="en-US" sz="1800" dirty="0" smtClean="0">
                <a:latin typeface="Arial"/>
                <a:cs typeface="Arial"/>
              </a:rPr>
            </a:br>
            <a:r>
              <a:rPr lang="en-US" sz="1800" dirty="0" smtClean="0">
                <a:latin typeface="Arial"/>
                <a:cs typeface="Arial"/>
              </a:rPr>
              <a:t>purchase </a:t>
            </a:r>
            <a:r>
              <a:rPr lang="en-US" sz="1800" dirty="0">
                <a:latin typeface="Arial"/>
                <a:cs typeface="Arial"/>
              </a:rPr>
              <a:t>contract of sale or binder</a:t>
            </a:r>
          </a:p>
          <a:p>
            <a:pPr marL="322263" indent="-285750">
              <a:spcBef>
                <a:spcPts val="0"/>
              </a:spcBef>
              <a:spcAft>
                <a:spcPts val="2400"/>
              </a:spcAft>
              <a:buClrTx/>
              <a:buFont typeface="Wingdings" charset="2"/>
              <a:buChar char="q"/>
            </a:pPr>
            <a:r>
              <a:rPr lang="en-US" sz="1800" dirty="0">
                <a:latin typeface="Arial"/>
                <a:cs typeface="Arial"/>
              </a:rPr>
              <a:t>All pages of your business </a:t>
            </a:r>
            <a:r>
              <a:rPr lang="en-US" sz="1800" dirty="0" smtClean="0">
                <a:latin typeface="Arial"/>
                <a:cs typeface="Arial"/>
              </a:rPr>
              <a:t>federal</a:t>
            </a:r>
            <a:br>
              <a:rPr lang="en-US" sz="1800" dirty="0" smtClean="0">
                <a:latin typeface="Arial"/>
                <a:cs typeface="Arial"/>
              </a:rPr>
            </a:br>
            <a:r>
              <a:rPr lang="en-US" sz="1800" dirty="0" smtClean="0">
                <a:latin typeface="Arial"/>
                <a:cs typeface="Arial"/>
              </a:rPr>
              <a:t> </a:t>
            </a:r>
            <a:r>
              <a:rPr lang="en-US" sz="1800" dirty="0">
                <a:latin typeface="Arial"/>
                <a:cs typeface="Arial"/>
              </a:rPr>
              <a:t>tax returns, </a:t>
            </a:r>
            <a:r>
              <a:rPr lang="en-US" sz="1800" dirty="0" smtClean="0">
                <a:latin typeface="Arial"/>
                <a:cs typeface="Arial"/>
              </a:rPr>
              <a:t>all </a:t>
            </a:r>
            <a:r>
              <a:rPr lang="en-US" sz="1800" dirty="0">
                <a:latin typeface="Arial"/>
                <a:cs typeface="Arial"/>
              </a:rPr>
              <a:t>schedules, for the two </a:t>
            </a:r>
            <a:r>
              <a:rPr lang="en-US" sz="1800" dirty="0" smtClean="0">
                <a:latin typeface="Arial"/>
                <a:cs typeface="Arial"/>
              </a:rPr>
              <a:t/>
            </a:r>
            <a:br>
              <a:rPr lang="en-US" sz="1800" dirty="0" smtClean="0">
                <a:latin typeface="Arial"/>
                <a:cs typeface="Arial"/>
              </a:rPr>
            </a:br>
            <a:r>
              <a:rPr lang="en-US" sz="1800" dirty="0" smtClean="0">
                <a:latin typeface="Arial"/>
                <a:cs typeface="Arial"/>
              </a:rPr>
              <a:t>most </a:t>
            </a:r>
            <a:r>
              <a:rPr lang="en-US" sz="1800" dirty="0">
                <a:latin typeface="Arial"/>
                <a:cs typeface="Arial"/>
              </a:rPr>
              <a:t>recent years (if self-employed </a:t>
            </a:r>
            <a:r>
              <a:rPr lang="en-US" sz="1800" dirty="0" smtClean="0">
                <a:latin typeface="Arial"/>
                <a:cs typeface="Arial"/>
              </a:rPr>
              <a:t/>
            </a:r>
            <a:br>
              <a:rPr lang="en-US" sz="1800" dirty="0" smtClean="0">
                <a:latin typeface="Arial"/>
                <a:cs typeface="Arial"/>
              </a:rPr>
            </a:br>
            <a:r>
              <a:rPr lang="en-US" sz="1800" dirty="0" smtClean="0">
                <a:latin typeface="Arial"/>
                <a:cs typeface="Arial"/>
              </a:rPr>
              <a:t>and</a:t>
            </a:r>
            <a:r>
              <a:rPr lang="en-US" sz="1800" dirty="0">
                <a:latin typeface="Arial"/>
                <a:cs typeface="Arial"/>
              </a:rPr>
              <a:t>/or requested by your </a:t>
            </a:r>
            <a:r>
              <a:rPr lang="en-US" sz="1800" dirty="0" smtClean="0">
                <a:latin typeface="Arial"/>
                <a:cs typeface="Arial"/>
              </a:rPr>
              <a:t/>
            </a:r>
            <a:br>
              <a:rPr lang="en-US" sz="1800" dirty="0" smtClean="0">
                <a:latin typeface="Arial"/>
                <a:cs typeface="Arial"/>
              </a:rPr>
            </a:br>
            <a:r>
              <a:rPr lang="en-US" sz="1800" dirty="0" smtClean="0">
                <a:latin typeface="Arial"/>
                <a:cs typeface="Arial"/>
              </a:rPr>
              <a:t>Weichert </a:t>
            </a:r>
            <a:r>
              <a:rPr lang="en-US" sz="1800" dirty="0">
                <a:latin typeface="Arial"/>
                <a:cs typeface="Arial"/>
              </a:rPr>
              <a:t>Gold® Services Manager)</a:t>
            </a:r>
          </a:p>
          <a:p>
            <a:pPr marL="322263" indent="-285750">
              <a:spcBef>
                <a:spcPts val="0"/>
              </a:spcBef>
              <a:spcAft>
                <a:spcPts val="2400"/>
              </a:spcAft>
              <a:buClrTx/>
              <a:buFont typeface="Wingdings" charset="2"/>
              <a:buChar char="q"/>
            </a:pPr>
            <a:r>
              <a:rPr lang="en-US" sz="1800" dirty="0">
                <a:latin typeface="Arial"/>
                <a:cs typeface="Arial"/>
              </a:rPr>
              <a:t>All pages of any court-approved </a:t>
            </a:r>
            <a:r>
              <a:rPr lang="en-US" sz="1800" dirty="0" smtClean="0">
                <a:latin typeface="Arial"/>
                <a:cs typeface="Arial"/>
              </a:rPr>
              <a:t/>
            </a:r>
            <a:br>
              <a:rPr lang="en-US" sz="1800" dirty="0" smtClean="0">
                <a:latin typeface="Arial"/>
                <a:cs typeface="Arial"/>
              </a:rPr>
            </a:br>
            <a:r>
              <a:rPr lang="en-US" sz="1800" dirty="0" smtClean="0">
                <a:latin typeface="Arial"/>
                <a:cs typeface="Arial"/>
              </a:rPr>
              <a:t>Divorce </a:t>
            </a:r>
            <a:r>
              <a:rPr lang="en-US" sz="1800" dirty="0">
                <a:latin typeface="Arial"/>
                <a:cs typeface="Arial"/>
              </a:rPr>
              <a:t>Decree and Child Support Agreement </a:t>
            </a:r>
            <a:r>
              <a:rPr lang="en-US" sz="1800" dirty="0" smtClean="0">
                <a:latin typeface="Arial"/>
                <a:cs typeface="Arial"/>
              </a:rPr>
              <a:t/>
            </a:r>
            <a:br>
              <a:rPr lang="en-US" sz="1800" dirty="0" smtClean="0">
                <a:latin typeface="Arial"/>
                <a:cs typeface="Arial"/>
              </a:rPr>
            </a:br>
            <a:r>
              <a:rPr lang="en-US" sz="1800" dirty="0" smtClean="0">
                <a:latin typeface="Arial"/>
                <a:cs typeface="Arial"/>
              </a:rPr>
              <a:t>(</a:t>
            </a:r>
            <a:r>
              <a:rPr lang="en-US" sz="1800" dirty="0">
                <a:latin typeface="Arial"/>
                <a:cs typeface="Arial"/>
              </a:rPr>
              <a:t>if applicable)</a:t>
            </a:r>
          </a:p>
        </p:txBody>
      </p:sp>
      <p:sp>
        <p:nvSpPr>
          <p:cNvPr id="6" name="Title 1"/>
          <p:cNvSpPr txBox="1">
            <a:spLocks/>
          </p:cNvSpPr>
          <p:nvPr/>
        </p:nvSpPr>
        <p:spPr>
          <a:xfrm>
            <a:off x="0" y="6477000"/>
            <a:ext cx="9144000" cy="381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1"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381000" y="990600"/>
            <a:ext cx="7239000" cy="646331"/>
          </a:xfrm>
          <a:prstGeom prst="rect">
            <a:avLst/>
          </a:prstGeom>
        </p:spPr>
        <p:txBody>
          <a:bodyPr wrap="square">
            <a:spAutoFit/>
          </a:bodyPr>
          <a:lstStyle/>
          <a:p>
            <a:pPr>
              <a:buNone/>
            </a:pPr>
            <a:r>
              <a:rPr lang="en-US" b="1" dirty="0">
                <a:latin typeface="Arial"/>
                <a:cs typeface="Arial"/>
              </a:rPr>
              <a:t>Together we can determine what documentation </a:t>
            </a:r>
            <a:r>
              <a:rPr lang="en-US" b="1" dirty="0" smtClean="0">
                <a:latin typeface="Arial"/>
                <a:cs typeface="Arial"/>
              </a:rPr>
              <a:t>we </a:t>
            </a:r>
            <a:r>
              <a:rPr lang="en-US" b="1" dirty="0">
                <a:latin typeface="Arial"/>
                <a:cs typeface="Arial"/>
              </a:rPr>
              <a:t>need to process your loan:</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1524000"/>
            <a:ext cx="4495800" cy="4495800"/>
          </a:xfrm>
          <a:prstGeom prst="rect">
            <a:avLst/>
          </a:prstGeom>
        </p:spPr>
      </p:pic>
    </p:spTree>
    <p:extLst>
      <p:ext uri="{BB962C8B-B14F-4D97-AF65-F5344CB8AC3E}">
        <p14:creationId xmlns:p14="http://schemas.microsoft.com/office/powerpoint/2010/main" xmlns="" val="1716639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7171" name="Content Placeholder 6"/>
          <p:cNvSpPr txBox="1">
            <a:spLocks/>
          </p:cNvSpPr>
          <p:nvPr/>
        </p:nvSpPr>
        <p:spPr bwMode="auto">
          <a:xfrm>
            <a:off x="228600" y="1066800"/>
            <a:ext cx="3657600" cy="1066800"/>
          </a:xfrm>
          <a:prstGeom prst="rect">
            <a:avLst/>
          </a:prstGeom>
          <a:noFill/>
          <a:ln w="9525">
            <a:noFill/>
            <a:miter lim="800000"/>
            <a:headEnd/>
            <a:tailEnd/>
          </a:ln>
        </p:spPr>
        <p:txBody>
          <a:bodyPr/>
          <a:lstStyle/>
          <a:p>
            <a:pPr eaLnBrk="0" hangingPunct="0">
              <a:spcBef>
                <a:spcPct val="20000"/>
              </a:spcBef>
              <a:buFont typeface="Arial" charset="0"/>
              <a:buNone/>
            </a:pPr>
            <a:r>
              <a:rPr lang="en-US" sz="1800" b="1" dirty="0">
                <a:latin typeface="Arial" charset="0"/>
              </a:rPr>
              <a:t>Fixed Rate Mortgages</a:t>
            </a:r>
          </a:p>
          <a:p>
            <a:pPr marL="119063" indent="-119063" eaLnBrk="0" hangingPunct="0">
              <a:spcBef>
                <a:spcPct val="20000"/>
              </a:spcBef>
              <a:buFont typeface="Arial"/>
              <a:buChar char="•"/>
            </a:pPr>
            <a:r>
              <a:rPr lang="en-US" b="0" dirty="0">
                <a:latin typeface="Arial" charset="0"/>
              </a:rPr>
              <a:t>10- to 30-year terms available</a:t>
            </a:r>
          </a:p>
          <a:p>
            <a:pPr marL="119063" indent="-119063" eaLnBrk="0" hangingPunct="0">
              <a:spcBef>
                <a:spcPct val="20000"/>
              </a:spcBef>
              <a:buFont typeface="Arial"/>
              <a:buChar char="•"/>
            </a:pPr>
            <a:r>
              <a:rPr lang="en-US" b="0" dirty="0">
                <a:latin typeface="Arial" charset="0"/>
              </a:rPr>
              <a:t>Conforming and Jumbo options</a:t>
            </a:r>
            <a:br>
              <a:rPr lang="en-US" b="0" dirty="0">
                <a:latin typeface="Arial" charset="0"/>
              </a:rPr>
            </a:br>
            <a:endParaRPr lang="en-US" b="0" dirty="0">
              <a:latin typeface="Arial" charset="0"/>
            </a:endParaRPr>
          </a:p>
        </p:txBody>
      </p:sp>
      <p:sp>
        <p:nvSpPr>
          <p:cNvPr id="7172" name="TextBox 11"/>
          <p:cNvSpPr txBox="1">
            <a:spLocks noChangeArrowheads="1"/>
          </p:cNvSpPr>
          <p:nvPr/>
        </p:nvSpPr>
        <p:spPr bwMode="auto">
          <a:xfrm>
            <a:off x="228600" y="4114800"/>
            <a:ext cx="4614333" cy="2339102"/>
          </a:xfrm>
          <a:prstGeom prst="rect">
            <a:avLst/>
          </a:prstGeom>
          <a:noFill/>
          <a:ln w="9525">
            <a:noFill/>
            <a:miter lim="800000"/>
            <a:headEnd/>
            <a:tailEnd/>
          </a:ln>
        </p:spPr>
        <p:txBody>
          <a:bodyPr wrap="square">
            <a:spAutoFit/>
          </a:bodyPr>
          <a:lstStyle/>
          <a:p>
            <a:pPr>
              <a:spcAft>
                <a:spcPts val="600"/>
              </a:spcAft>
            </a:pPr>
            <a:r>
              <a:rPr lang="en-US" sz="1800" b="1" dirty="0">
                <a:latin typeface="Arial" charset="0"/>
              </a:rPr>
              <a:t>Conventional Financing </a:t>
            </a:r>
            <a:endParaRPr lang="en-US" sz="1800" b="1" i="1" dirty="0">
              <a:latin typeface="Arial" charset="0"/>
            </a:endParaRPr>
          </a:p>
          <a:p>
            <a:pPr marL="119063" indent="-119063">
              <a:spcAft>
                <a:spcPts val="600"/>
              </a:spcAft>
              <a:buFont typeface="Arial"/>
              <a:buChar char="•"/>
            </a:pPr>
            <a:r>
              <a:rPr lang="en-US" b="0" dirty="0">
                <a:latin typeface="Arial" charset="0"/>
              </a:rPr>
              <a:t>Conventional loan amounts up to </a:t>
            </a:r>
            <a:r>
              <a:rPr lang="en-US" b="0" dirty="0" smtClean="0">
                <a:latin typeface="Arial" charset="0"/>
              </a:rPr>
              <a:t/>
            </a:r>
            <a:br>
              <a:rPr lang="en-US" b="0" dirty="0" smtClean="0">
                <a:latin typeface="Arial" charset="0"/>
              </a:rPr>
            </a:br>
            <a:r>
              <a:rPr lang="en-US" b="0" dirty="0" smtClean="0">
                <a:latin typeface="Arial" charset="0"/>
              </a:rPr>
              <a:t>$</a:t>
            </a:r>
            <a:r>
              <a:rPr lang="en-US" b="0" dirty="0">
                <a:latin typeface="Arial" charset="0"/>
              </a:rPr>
              <a:t>625,500 in certain </a:t>
            </a:r>
            <a:r>
              <a:rPr lang="en-US" b="0" dirty="0" smtClean="0">
                <a:latin typeface="Arial" charset="0"/>
              </a:rPr>
              <a:t>areas</a:t>
            </a:r>
          </a:p>
          <a:p>
            <a:pPr marL="119063" indent="-119063">
              <a:spcAft>
                <a:spcPts val="600"/>
              </a:spcAft>
              <a:buFont typeface="Arial"/>
              <a:buChar char="•"/>
            </a:pPr>
            <a:r>
              <a:rPr lang="en-US" b="0" dirty="0" smtClean="0">
                <a:latin typeface="Arial" charset="0"/>
              </a:rPr>
              <a:t>Jumbo </a:t>
            </a:r>
            <a:r>
              <a:rPr lang="en-US" b="0" dirty="0">
                <a:latin typeface="Arial" charset="0"/>
              </a:rPr>
              <a:t>financing up to $</a:t>
            </a:r>
            <a:r>
              <a:rPr lang="en-US" b="0" dirty="0" smtClean="0">
                <a:latin typeface="Arial" charset="0"/>
              </a:rPr>
              <a:t>1,250,000</a:t>
            </a:r>
            <a:br>
              <a:rPr lang="en-US" b="0" dirty="0" smtClean="0">
                <a:latin typeface="Arial" charset="0"/>
              </a:rPr>
            </a:br>
            <a:r>
              <a:rPr lang="en-US" b="0" dirty="0" smtClean="0">
                <a:latin typeface="Arial" charset="0"/>
              </a:rPr>
              <a:t>and </a:t>
            </a:r>
            <a:r>
              <a:rPr lang="en-US" b="0" dirty="0">
                <a:latin typeface="Arial" charset="0"/>
              </a:rPr>
              <a:t>more</a:t>
            </a:r>
          </a:p>
          <a:p>
            <a:pPr marL="119063" indent="-119063">
              <a:spcAft>
                <a:spcPts val="600"/>
              </a:spcAft>
              <a:buFont typeface="Arial"/>
              <a:buChar char="•"/>
            </a:pPr>
            <a:r>
              <a:rPr lang="en-US" b="0" dirty="0">
                <a:latin typeface="Arial" charset="0"/>
              </a:rPr>
              <a:t>Fixed rate and various ARMS available</a:t>
            </a:r>
          </a:p>
          <a:p>
            <a:pPr>
              <a:spcAft>
                <a:spcPts val="600"/>
              </a:spcAft>
            </a:pPr>
            <a:endParaRPr lang="en-US" dirty="0">
              <a:latin typeface="Arial" charset="0"/>
            </a:endParaRPr>
          </a:p>
        </p:txBody>
      </p:sp>
      <p:sp>
        <p:nvSpPr>
          <p:cNvPr id="11" name="Text Box 13"/>
          <p:cNvSpPr txBox="1">
            <a:spLocks noChangeArrowheads="1"/>
          </p:cNvSpPr>
          <p:nvPr/>
        </p:nvSpPr>
        <p:spPr bwMode="auto">
          <a:xfrm>
            <a:off x="2943225" y="209550"/>
            <a:ext cx="333375" cy="2286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endParaRPr lang="en-US" sz="900" dirty="0">
              <a:solidFill>
                <a:schemeClr val="bg1"/>
              </a:solidFill>
              <a:latin typeface="Arial" pitchFamily="34" charset="0"/>
            </a:endParaRPr>
          </a:p>
        </p:txBody>
      </p:sp>
      <p:sp>
        <p:nvSpPr>
          <p:cNvPr id="12299" name="Text Box 11"/>
          <p:cNvSpPr txBox="1">
            <a:spLocks noChangeArrowheads="1"/>
          </p:cNvSpPr>
          <p:nvPr/>
        </p:nvSpPr>
        <p:spPr bwMode="auto">
          <a:xfrm>
            <a:off x="4648200" y="2438400"/>
            <a:ext cx="4419600" cy="92333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1800" b="1" dirty="0">
                <a:latin typeface="Arial" charset="0"/>
              </a:rPr>
              <a:t>USDA</a:t>
            </a:r>
          </a:p>
          <a:p>
            <a:pPr marL="119063" indent="-119063">
              <a:buFont typeface="Arial"/>
              <a:buChar char="•"/>
              <a:defRPr/>
            </a:pPr>
            <a:r>
              <a:rPr lang="en-US" b="0" dirty="0">
                <a:latin typeface="Arial" charset="0"/>
              </a:rPr>
              <a:t>No money down up to $417,000 (including funding fee) in certain areas</a:t>
            </a:r>
          </a:p>
        </p:txBody>
      </p:sp>
      <p:sp>
        <p:nvSpPr>
          <p:cNvPr id="10" name="Title 1"/>
          <p:cNvSpPr txBox="1">
            <a:spLocks/>
          </p:cNvSpPr>
          <p:nvPr/>
        </p:nvSpPr>
        <p:spPr>
          <a:xfrm>
            <a:off x="0" y="0"/>
            <a:ext cx="9144000" cy="762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u="none" strike="noStrike" kern="1200" cap="none" spc="0" normalizeH="0" baseline="0" noProof="0" dirty="0" smtClean="0">
                <a:ln>
                  <a:noFill/>
                </a:ln>
                <a:solidFill>
                  <a:srgbClr val="FFFF00"/>
                </a:solidFill>
                <a:effectLst/>
                <a:uLnTx/>
                <a:uFillTx/>
                <a:latin typeface="+mj-lt"/>
                <a:ea typeface="+mj-ea"/>
                <a:cs typeface="+mj-cs"/>
              </a:rPr>
              <a:t>Available Loan Products </a:t>
            </a:r>
            <a:endParaRPr kumimoji="0" lang="en-US" sz="4200" b="0" u="none" strike="noStrike" kern="1200" cap="none" spc="0" normalizeH="0" baseline="0" noProof="0" dirty="0">
              <a:ln>
                <a:noFill/>
              </a:ln>
              <a:solidFill>
                <a:srgbClr val="FFFF00"/>
              </a:solidFill>
              <a:effectLst/>
              <a:uLnTx/>
              <a:uFillTx/>
              <a:latin typeface="+mj-lt"/>
              <a:ea typeface="+mj-ea"/>
              <a:cs typeface="+mj-cs"/>
            </a:endParaRPr>
          </a:p>
        </p:txBody>
      </p:sp>
      <p:sp>
        <p:nvSpPr>
          <p:cNvPr id="12" name="Rectangle 11"/>
          <p:cNvSpPr/>
          <p:nvPr/>
        </p:nvSpPr>
        <p:spPr>
          <a:xfrm>
            <a:off x="228600" y="2438400"/>
            <a:ext cx="3733800" cy="1366528"/>
          </a:xfrm>
          <a:prstGeom prst="rect">
            <a:avLst/>
          </a:prstGeom>
        </p:spPr>
        <p:txBody>
          <a:bodyPr wrap="square">
            <a:spAutoFit/>
          </a:bodyPr>
          <a:lstStyle/>
          <a:p>
            <a:pPr eaLnBrk="0" hangingPunct="0">
              <a:buFont typeface="Arial" charset="0"/>
              <a:buNone/>
            </a:pPr>
            <a:r>
              <a:rPr lang="en-US" b="1" dirty="0" smtClean="0">
                <a:latin typeface="Arial" charset="0"/>
              </a:rPr>
              <a:t>Adjustable Rate Mortgages </a:t>
            </a:r>
          </a:p>
          <a:p>
            <a:pPr marL="119063" indent="-119063" eaLnBrk="0" hangingPunct="0">
              <a:spcBef>
                <a:spcPct val="20000"/>
              </a:spcBef>
              <a:buFont typeface="Arial"/>
              <a:buChar char="•"/>
            </a:pPr>
            <a:r>
              <a:rPr lang="en-US" dirty="0" smtClean="0">
                <a:latin typeface="Arial" charset="0"/>
              </a:rPr>
              <a:t>5/1, 7/1, and 10/1 available</a:t>
            </a:r>
          </a:p>
          <a:p>
            <a:pPr marL="119063" indent="-119063" eaLnBrk="0" hangingPunct="0">
              <a:spcBef>
                <a:spcPct val="20000"/>
              </a:spcBef>
              <a:buFont typeface="Arial"/>
              <a:buChar char="•"/>
            </a:pPr>
            <a:r>
              <a:rPr lang="en-US" dirty="0" smtClean="0">
                <a:latin typeface="Arial" charset="0"/>
              </a:rPr>
              <a:t>30-year terms available</a:t>
            </a:r>
          </a:p>
          <a:p>
            <a:pPr marL="119063" indent="-119063" eaLnBrk="0" hangingPunct="0">
              <a:spcBef>
                <a:spcPct val="20000"/>
              </a:spcBef>
              <a:buFont typeface="Arial"/>
              <a:buChar char="•"/>
            </a:pPr>
            <a:r>
              <a:rPr lang="en-US" dirty="0" smtClean="0">
                <a:latin typeface="Arial" charset="0"/>
              </a:rPr>
              <a:t>Conforming and Jumbo options</a:t>
            </a:r>
          </a:p>
        </p:txBody>
      </p:sp>
      <p:sp>
        <p:nvSpPr>
          <p:cNvPr id="13" name="Rectangle 12"/>
          <p:cNvSpPr/>
          <p:nvPr/>
        </p:nvSpPr>
        <p:spPr>
          <a:xfrm>
            <a:off x="4648200" y="3577340"/>
            <a:ext cx="4495800" cy="1680460"/>
          </a:xfrm>
          <a:prstGeom prst="rect">
            <a:avLst/>
          </a:prstGeom>
        </p:spPr>
        <p:txBody>
          <a:bodyPr wrap="square">
            <a:spAutoFit/>
          </a:bodyPr>
          <a:lstStyle/>
          <a:p>
            <a:pPr eaLnBrk="0" hangingPunct="0">
              <a:buFont typeface="Arial" charset="0"/>
              <a:buNone/>
            </a:pPr>
            <a:r>
              <a:rPr lang="en-US" b="1" dirty="0" smtClean="0">
                <a:latin typeface="Arial" charset="0"/>
              </a:rPr>
              <a:t>State Bond Programs</a:t>
            </a:r>
          </a:p>
          <a:p>
            <a:pPr marL="119063" indent="-119063" eaLnBrk="0" hangingPunct="0">
              <a:spcBef>
                <a:spcPct val="20000"/>
              </a:spcBef>
              <a:buFont typeface="Arial"/>
              <a:buChar char="•"/>
            </a:pPr>
            <a:r>
              <a:rPr lang="en-US" dirty="0" smtClean="0">
                <a:latin typeface="Arial" charset="0"/>
              </a:rPr>
              <a:t>Historically low rates and </a:t>
            </a:r>
            <a:r>
              <a:rPr lang="en-US" dirty="0" err="1" smtClean="0">
                <a:latin typeface="Arial" charset="0"/>
              </a:rPr>
              <a:t>downpayments</a:t>
            </a:r>
            <a:endParaRPr lang="en-US" dirty="0" smtClean="0">
              <a:latin typeface="Arial" charset="0"/>
            </a:endParaRPr>
          </a:p>
          <a:p>
            <a:pPr marL="119063" indent="-119063" eaLnBrk="0" hangingPunct="0">
              <a:spcBef>
                <a:spcPct val="20000"/>
              </a:spcBef>
              <a:buFont typeface="Arial"/>
              <a:buChar char="•"/>
            </a:pPr>
            <a:r>
              <a:rPr lang="en-US" dirty="0" smtClean="0">
                <a:latin typeface="Arial" charset="0"/>
              </a:rPr>
              <a:t>Loan amount limits and </a:t>
            </a:r>
            <a:r>
              <a:rPr lang="en-US" dirty="0" err="1" smtClean="0">
                <a:latin typeface="Arial" charset="0"/>
              </a:rPr>
              <a:t>downpayment</a:t>
            </a:r>
            <a:r>
              <a:rPr lang="en-US" dirty="0" smtClean="0">
                <a:latin typeface="Arial" charset="0"/>
              </a:rPr>
              <a:t> requirements vary</a:t>
            </a:r>
          </a:p>
          <a:p>
            <a:pPr eaLnBrk="0" hangingPunct="0">
              <a:spcBef>
                <a:spcPct val="20000"/>
              </a:spcBef>
              <a:buFont typeface="Arial" charset="0"/>
              <a:buNone/>
            </a:pPr>
            <a:endParaRPr lang="en-US" sz="2000" u="sng" dirty="0" smtClean="0">
              <a:latin typeface="Arial" charset="0"/>
            </a:endParaRPr>
          </a:p>
        </p:txBody>
      </p:sp>
      <p:sp>
        <p:nvSpPr>
          <p:cNvPr id="14" name="Rectangle 13"/>
          <p:cNvSpPr/>
          <p:nvPr/>
        </p:nvSpPr>
        <p:spPr>
          <a:xfrm>
            <a:off x="4648200" y="990600"/>
            <a:ext cx="4724400" cy="1588127"/>
          </a:xfrm>
          <a:prstGeom prst="rect">
            <a:avLst/>
          </a:prstGeom>
        </p:spPr>
        <p:txBody>
          <a:bodyPr wrap="square">
            <a:spAutoFit/>
          </a:bodyPr>
          <a:lstStyle/>
          <a:p>
            <a:pPr eaLnBrk="0" hangingPunct="0">
              <a:buFont typeface="Arial" charset="0"/>
              <a:buNone/>
            </a:pPr>
            <a:r>
              <a:rPr lang="en-US" b="1" dirty="0" smtClean="0">
                <a:latin typeface="Arial" charset="0"/>
              </a:rPr>
              <a:t>FHA Financing</a:t>
            </a:r>
          </a:p>
          <a:p>
            <a:pPr marL="119063" indent="-119063" eaLnBrk="0" hangingPunct="0">
              <a:spcBef>
                <a:spcPct val="20000"/>
              </a:spcBef>
              <a:buFont typeface="Arial"/>
              <a:buChar char="•"/>
            </a:pPr>
            <a:r>
              <a:rPr lang="en-US" dirty="0" smtClean="0">
                <a:latin typeface="Arial" charset="0"/>
              </a:rPr>
              <a:t>As little as 3.5% down payment</a:t>
            </a:r>
          </a:p>
          <a:p>
            <a:pPr marL="119063" indent="-119063" eaLnBrk="0" hangingPunct="0">
              <a:spcBef>
                <a:spcPct val="20000"/>
              </a:spcBef>
              <a:buFont typeface="Arial"/>
              <a:buChar char="•"/>
            </a:pPr>
            <a:r>
              <a:rPr lang="en-US" dirty="0" smtClean="0">
                <a:latin typeface="Arial" charset="0"/>
              </a:rPr>
              <a:t>Loan amounts up $625,500 in </a:t>
            </a:r>
            <a:br>
              <a:rPr lang="en-US" dirty="0" smtClean="0">
                <a:latin typeface="Arial" charset="0"/>
              </a:rPr>
            </a:br>
            <a:r>
              <a:rPr lang="en-US" dirty="0" smtClean="0">
                <a:latin typeface="Arial" charset="0"/>
              </a:rPr>
              <a:t>certain areas</a:t>
            </a:r>
            <a:br>
              <a:rPr lang="en-US" dirty="0" smtClean="0">
                <a:latin typeface="Arial" charset="0"/>
              </a:rPr>
            </a:br>
            <a:endParaRPr lang="en-US" dirty="0" smtClean="0">
              <a:latin typeface="Arial" charset="0"/>
            </a:endParaRPr>
          </a:p>
        </p:txBody>
      </p:sp>
      <p:sp>
        <p:nvSpPr>
          <p:cNvPr id="15" name="Rectangle 14"/>
          <p:cNvSpPr/>
          <p:nvPr/>
        </p:nvSpPr>
        <p:spPr>
          <a:xfrm>
            <a:off x="4724400" y="5029200"/>
            <a:ext cx="4572000" cy="1255728"/>
          </a:xfrm>
          <a:prstGeom prst="rect">
            <a:avLst/>
          </a:prstGeom>
        </p:spPr>
        <p:txBody>
          <a:bodyPr>
            <a:spAutoFit/>
          </a:bodyPr>
          <a:lstStyle/>
          <a:p>
            <a:pPr eaLnBrk="0" hangingPunct="0">
              <a:buFont typeface="Arial" charset="0"/>
              <a:buNone/>
            </a:pPr>
            <a:r>
              <a:rPr lang="en-US" b="1" dirty="0" smtClean="0">
                <a:latin typeface="Arial" charset="0"/>
              </a:rPr>
              <a:t>VA Financing</a:t>
            </a:r>
          </a:p>
          <a:p>
            <a:pPr marL="119063" indent="-119063" eaLnBrk="0" hangingPunct="0">
              <a:spcBef>
                <a:spcPct val="20000"/>
              </a:spcBef>
              <a:buFont typeface="Arial"/>
              <a:buChar char="•"/>
            </a:pPr>
            <a:r>
              <a:rPr lang="en-US" dirty="0" smtClean="0">
                <a:latin typeface="Arial" charset="0"/>
              </a:rPr>
              <a:t>No money down up to $625,000 (including funding fee) in certain </a:t>
            </a:r>
            <a:r>
              <a:rPr lang="en-US" dirty="0" smtClean="0">
                <a:latin typeface="Arial" charset="0"/>
              </a:rPr>
              <a:t>areas (for example if the veteran is disabled.)</a:t>
            </a:r>
            <a:endParaRPr lang="en-US"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extBox 16"/>
          <p:cNvSpPr txBox="1">
            <a:spLocks noChangeArrowheads="1"/>
          </p:cNvSpPr>
          <p:nvPr/>
        </p:nvSpPr>
        <p:spPr bwMode="auto">
          <a:xfrm>
            <a:off x="609600" y="1447800"/>
            <a:ext cx="2667000" cy="5493812"/>
          </a:xfrm>
          <a:prstGeom prst="rect">
            <a:avLst/>
          </a:prstGeom>
          <a:noFill/>
          <a:ln w="9525">
            <a:noFill/>
            <a:miter lim="800000"/>
            <a:headEnd/>
            <a:tailEnd/>
          </a:ln>
        </p:spPr>
        <p:txBody>
          <a:bodyPr wrap="square">
            <a:spAutoFit/>
          </a:bodyPr>
          <a:lstStyle/>
          <a:p>
            <a:pPr marL="119063" indent="-119063">
              <a:lnSpc>
                <a:spcPct val="150000"/>
              </a:lnSpc>
              <a:buFontTx/>
              <a:buChar char="•"/>
            </a:pPr>
            <a:r>
              <a:rPr lang="en-US" b="0" dirty="0">
                <a:latin typeface="Arial" charset="0"/>
                <a:cs typeface="Times New Roman" pitchFamily="18" charset="0"/>
              </a:rPr>
              <a:t>Fannie Mae</a:t>
            </a:r>
          </a:p>
          <a:p>
            <a:pPr marL="119063" indent="-119063">
              <a:lnSpc>
                <a:spcPct val="150000"/>
              </a:lnSpc>
              <a:buFontTx/>
              <a:buChar char="•"/>
            </a:pPr>
            <a:r>
              <a:rPr lang="en-US" b="0" dirty="0">
                <a:latin typeface="Arial" charset="0"/>
                <a:cs typeface="Times New Roman" pitchFamily="18" charset="0"/>
              </a:rPr>
              <a:t>Freddie Mac</a:t>
            </a:r>
          </a:p>
          <a:p>
            <a:pPr marL="119063" indent="-119063">
              <a:lnSpc>
                <a:spcPct val="150000"/>
              </a:lnSpc>
              <a:buFontTx/>
              <a:buChar char="•"/>
            </a:pPr>
            <a:r>
              <a:rPr lang="en-US" b="0" dirty="0">
                <a:latin typeface="Arial" charset="0"/>
                <a:cs typeface="Times New Roman" pitchFamily="18" charset="0"/>
              </a:rPr>
              <a:t>FHA </a:t>
            </a:r>
            <a:r>
              <a:rPr lang="en-US" b="0" dirty="0" smtClean="0">
                <a:latin typeface="Arial" charset="0"/>
                <a:cs typeface="Times New Roman" pitchFamily="18" charset="0"/>
              </a:rPr>
              <a:t>and </a:t>
            </a:r>
            <a:r>
              <a:rPr lang="en-US" b="0" dirty="0">
                <a:latin typeface="Arial" charset="0"/>
                <a:cs typeface="Times New Roman" pitchFamily="18" charset="0"/>
              </a:rPr>
              <a:t>VA</a:t>
            </a:r>
          </a:p>
          <a:p>
            <a:pPr marL="119063" indent="-119063">
              <a:lnSpc>
                <a:spcPct val="150000"/>
              </a:lnSpc>
              <a:buFontTx/>
              <a:buChar char="•"/>
            </a:pPr>
            <a:r>
              <a:rPr lang="en-US" b="0" dirty="0">
                <a:latin typeface="Arial" charset="0"/>
                <a:cs typeface="Times New Roman" pitchFamily="18" charset="0"/>
              </a:rPr>
              <a:t>USDA </a:t>
            </a:r>
          </a:p>
          <a:p>
            <a:pPr marL="119063" indent="-119063">
              <a:lnSpc>
                <a:spcPct val="150000"/>
              </a:lnSpc>
              <a:buFontTx/>
              <a:buChar char="•"/>
            </a:pPr>
            <a:r>
              <a:rPr lang="en-US" b="0" dirty="0">
                <a:latin typeface="Arial" charset="0"/>
                <a:cs typeface="Times New Roman" pitchFamily="18" charset="0"/>
              </a:rPr>
              <a:t>Redwood </a:t>
            </a:r>
            <a:r>
              <a:rPr lang="en-US" b="0" dirty="0" smtClean="0">
                <a:latin typeface="Arial" charset="0"/>
                <a:cs typeface="Times New Roman" pitchFamily="18" charset="0"/>
              </a:rPr>
              <a:t>Trust</a:t>
            </a:r>
          </a:p>
          <a:p>
            <a:pPr>
              <a:lnSpc>
                <a:spcPct val="150000"/>
              </a:lnSpc>
              <a:buFontTx/>
              <a:buChar char="•"/>
              <a:defRPr/>
            </a:pPr>
            <a:r>
              <a:rPr lang="en-US" dirty="0">
                <a:solidFill>
                  <a:srgbClr val="000000"/>
                </a:solidFill>
                <a:latin typeface="Arial" charset="0"/>
              </a:rPr>
              <a:t> Pentagon Federal</a:t>
            </a:r>
          </a:p>
          <a:p>
            <a:pPr>
              <a:lnSpc>
                <a:spcPct val="150000"/>
              </a:lnSpc>
              <a:buFontTx/>
              <a:buChar char="•"/>
              <a:defRPr/>
            </a:pPr>
            <a:r>
              <a:rPr lang="en-US" dirty="0">
                <a:solidFill>
                  <a:srgbClr val="000000"/>
                </a:solidFill>
                <a:latin typeface="Arial" charset="0"/>
              </a:rPr>
              <a:t> Astoria Federal</a:t>
            </a:r>
          </a:p>
          <a:p>
            <a:pPr>
              <a:lnSpc>
                <a:spcPct val="150000"/>
              </a:lnSpc>
              <a:buFontTx/>
              <a:buChar char="•"/>
              <a:defRPr/>
            </a:pPr>
            <a:r>
              <a:rPr lang="en-US" dirty="0">
                <a:solidFill>
                  <a:srgbClr val="000000"/>
                </a:solidFill>
                <a:latin typeface="Arial" charset="0"/>
              </a:rPr>
              <a:t> Emigrant</a:t>
            </a:r>
          </a:p>
          <a:p>
            <a:pPr>
              <a:lnSpc>
                <a:spcPct val="150000"/>
              </a:lnSpc>
              <a:buFontTx/>
              <a:buChar char="•"/>
              <a:defRPr/>
            </a:pPr>
            <a:r>
              <a:rPr lang="en-US" dirty="0">
                <a:solidFill>
                  <a:srgbClr val="000000"/>
                </a:solidFill>
                <a:latin typeface="Arial" charset="0"/>
              </a:rPr>
              <a:t> Connective </a:t>
            </a:r>
            <a:r>
              <a:rPr lang="en-US" dirty="0" smtClean="0">
                <a:solidFill>
                  <a:srgbClr val="000000"/>
                </a:solidFill>
                <a:latin typeface="Arial" charset="0"/>
              </a:rPr>
              <a:t>Mortgage</a:t>
            </a:r>
          </a:p>
          <a:p>
            <a:pPr>
              <a:lnSpc>
                <a:spcPct val="150000"/>
              </a:lnSpc>
              <a:buFontTx/>
              <a:buChar char="•"/>
              <a:defRPr/>
            </a:pPr>
            <a:r>
              <a:rPr lang="en-US" dirty="0" smtClean="0">
                <a:solidFill>
                  <a:srgbClr val="000000"/>
                </a:solidFill>
                <a:latin typeface="Arial" charset="0"/>
              </a:rPr>
              <a:t>Boiling Springs </a:t>
            </a:r>
          </a:p>
          <a:p>
            <a:pPr>
              <a:lnSpc>
                <a:spcPct val="150000"/>
              </a:lnSpc>
              <a:buFontTx/>
              <a:buChar char="•"/>
              <a:defRPr/>
            </a:pPr>
            <a:r>
              <a:rPr lang="en-US" dirty="0" err="1" smtClean="0">
                <a:solidFill>
                  <a:srgbClr val="000000"/>
                </a:solidFill>
                <a:latin typeface="Arial" charset="0"/>
              </a:rPr>
              <a:t>Advancial</a:t>
            </a:r>
            <a:endParaRPr lang="en-US" dirty="0" smtClean="0">
              <a:solidFill>
                <a:srgbClr val="000000"/>
              </a:solidFill>
              <a:latin typeface="Arial" charset="0"/>
            </a:endParaRPr>
          </a:p>
          <a:p>
            <a:pPr>
              <a:lnSpc>
                <a:spcPct val="150000"/>
              </a:lnSpc>
              <a:buFontTx/>
              <a:buChar char="•"/>
              <a:defRPr/>
            </a:pPr>
            <a:r>
              <a:rPr lang="en-US" dirty="0" err="1" smtClean="0">
                <a:solidFill>
                  <a:srgbClr val="000000"/>
                </a:solidFill>
                <a:latin typeface="Arial" charset="0"/>
              </a:rPr>
              <a:t>TFC</a:t>
            </a:r>
            <a:r>
              <a:rPr lang="en-US" dirty="0" smtClean="0">
                <a:solidFill>
                  <a:srgbClr val="000000"/>
                </a:solidFill>
                <a:latin typeface="Arial" charset="0"/>
              </a:rPr>
              <a:t> Bank</a:t>
            </a:r>
            <a:endParaRPr lang="en-US" dirty="0">
              <a:solidFill>
                <a:srgbClr val="000000"/>
              </a:solidFill>
              <a:latin typeface="Arial" charset="0"/>
            </a:endParaRPr>
          </a:p>
          <a:p>
            <a:pPr>
              <a:lnSpc>
                <a:spcPct val="150000"/>
              </a:lnSpc>
            </a:pPr>
            <a:endParaRPr lang="en-US" b="0" dirty="0">
              <a:latin typeface="Arial" charset="0"/>
              <a:cs typeface="Times New Roman" pitchFamily="18" charset="0"/>
            </a:endParaRPr>
          </a:p>
        </p:txBody>
      </p:sp>
      <p:sp>
        <p:nvSpPr>
          <p:cNvPr id="3" name="TextBox 19"/>
          <p:cNvSpPr txBox="1">
            <a:spLocks noChangeArrowheads="1"/>
          </p:cNvSpPr>
          <p:nvPr/>
        </p:nvSpPr>
        <p:spPr bwMode="auto">
          <a:xfrm>
            <a:off x="0" y="0"/>
            <a:ext cx="9144000" cy="762000"/>
          </a:xfrm>
          <a:prstGeom prst="rect">
            <a:avLst/>
          </a:prstGeom>
          <a:noFill/>
          <a:ln w="9525">
            <a:noFill/>
            <a:miter lim="800000"/>
            <a:headEnd/>
            <a:tailEnd/>
          </a:ln>
        </p:spPr>
        <p:txBody>
          <a:bodyPr wrap="square">
            <a:spAutoFit/>
          </a:bodyPr>
          <a:lstStyle/>
          <a:p>
            <a:pPr algn="ctr"/>
            <a:r>
              <a:rPr lang="en-US" sz="4200" dirty="0">
                <a:solidFill>
                  <a:srgbClr val="FFFF00"/>
                </a:solidFill>
                <a:latin typeface="Arial" charset="0"/>
                <a:cs typeface="Times New Roman" pitchFamily="18" charset="0"/>
              </a:rPr>
              <a:t>Current Investors and Lenders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4307" y="1828800"/>
            <a:ext cx="4781550" cy="318770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371752" y="2057400"/>
            <a:ext cx="4526009" cy="2728917"/>
          </a:xfrm>
          <a:prstGeom prst="rect">
            <a:avLst/>
          </a:prstGeom>
          <a:noFill/>
          <a:ln w="9525">
            <a:solidFill>
              <a:schemeClr val="tx1"/>
            </a:solidFill>
            <a:miter lim="800000"/>
            <a:headEnd/>
            <a:tailEnd/>
          </a:ln>
        </p:spPr>
      </p:pic>
      <p:sp>
        <p:nvSpPr>
          <p:cNvPr id="5" name="Rectangle 4"/>
          <p:cNvSpPr/>
          <p:nvPr/>
        </p:nvSpPr>
        <p:spPr>
          <a:xfrm>
            <a:off x="457200" y="1676400"/>
            <a:ext cx="5257800" cy="3356304"/>
          </a:xfrm>
          <a:prstGeom prst="rect">
            <a:avLst/>
          </a:prstGeom>
        </p:spPr>
        <p:txBody>
          <a:bodyPr wrap="square">
            <a:spAutoFit/>
          </a:bodyPr>
          <a:lstStyle/>
          <a:p>
            <a:pPr>
              <a:lnSpc>
                <a:spcPct val="110000"/>
              </a:lnSpc>
              <a:buFont typeface="Arial" pitchFamily="34" charset="0"/>
              <a:buChar char="•"/>
              <a:tabLst>
                <a:tab pos="0" algn="l"/>
                <a:tab pos="169863" algn="l"/>
              </a:tabLst>
            </a:pPr>
            <a:r>
              <a:rPr lang="en-US" dirty="0" smtClean="0">
                <a:latin typeface="Arial"/>
                <a:cs typeface="Arial"/>
              </a:rPr>
              <a:t> Interest rate is lower than a</a:t>
            </a:r>
          </a:p>
          <a:p>
            <a:pPr>
              <a:lnSpc>
                <a:spcPct val="110000"/>
              </a:lnSpc>
              <a:tabLst>
                <a:tab pos="0" algn="l"/>
                <a:tab pos="169863" algn="l"/>
              </a:tabLst>
            </a:pPr>
            <a:r>
              <a:rPr lang="en-US" dirty="0" smtClean="0">
                <a:latin typeface="Arial"/>
                <a:cs typeface="Arial"/>
              </a:rPr>
              <a:t>  comparable 30-year fixed rate</a:t>
            </a:r>
          </a:p>
          <a:p>
            <a:pPr>
              <a:lnSpc>
                <a:spcPct val="110000"/>
              </a:lnSpc>
              <a:tabLst>
                <a:tab pos="0" algn="l"/>
                <a:tab pos="169863" algn="l"/>
              </a:tabLst>
            </a:pPr>
            <a:r>
              <a:rPr lang="en-US" dirty="0" smtClean="0">
                <a:latin typeface="Arial"/>
                <a:cs typeface="Arial"/>
              </a:rPr>
              <a:t>  mortgage, but the rate remains</a:t>
            </a:r>
          </a:p>
          <a:p>
            <a:pPr>
              <a:lnSpc>
                <a:spcPct val="110000"/>
              </a:lnSpc>
              <a:tabLst>
                <a:tab pos="0" algn="l"/>
                <a:tab pos="169863" algn="l"/>
              </a:tabLst>
            </a:pPr>
            <a:r>
              <a:rPr lang="en-US" dirty="0" smtClean="0">
                <a:latin typeface="Arial"/>
                <a:cs typeface="Arial"/>
              </a:rPr>
              <a:t>  fixed for the first 15 years. </a:t>
            </a:r>
          </a:p>
          <a:p>
            <a:pPr>
              <a:lnSpc>
                <a:spcPct val="150000"/>
              </a:lnSpc>
              <a:buFont typeface="Arial" pitchFamily="34" charset="0"/>
              <a:buChar char="•"/>
              <a:tabLst>
                <a:tab pos="0" algn="l"/>
                <a:tab pos="169863" algn="l"/>
              </a:tabLst>
            </a:pPr>
            <a:r>
              <a:rPr lang="en-US" dirty="0" smtClean="0">
                <a:latin typeface="Arial"/>
                <a:cs typeface="Arial"/>
              </a:rPr>
              <a:t> That’s a long time during which</a:t>
            </a:r>
          </a:p>
          <a:p>
            <a:pPr>
              <a:lnSpc>
                <a:spcPct val="110000"/>
              </a:lnSpc>
              <a:tabLst>
                <a:tab pos="0" algn="l"/>
                <a:tab pos="169863" algn="l"/>
              </a:tabLst>
            </a:pPr>
            <a:r>
              <a:rPr lang="en-US" dirty="0" smtClean="0">
                <a:latin typeface="Arial"/>
                <a:cs typeface="Arial"/>
              </a:rPr>
              <a:t>  you may decide to move again or,</a:t>
            </a:r>
          </a:p>
          <a:p>
            <a:pPr>
              <a:lnSpc>
                <a:spcPct val="110000"/>
              </a:lnSpc>
              <a:tabLst>
                <a:tab pos="0" algn="l"/>
                <a:tab pos="169863" algn="l"/>
              </a:tabLst>
            </a:pPr>
            <a:r>
              <a:rPr lang="en-US" dirty="0" smtClean="0">
                <a:latin typeface="Arial"/>
                <a:cs typeface="Arial"/>
              </a:rPr>
              <a:t>  if the interest rates start to climb,</a:t>
            </a:r>
          </a:p>
          <a:p>
            <a:pPr>
              <a:lnSpc>
                <a:spcPct val="110000"/>
              </a:lnSpc>
              <a:tabLst>
                <a:tab pos="0" algn="l"/>
                <a:tab pos="169863" algn="l"/>
              </a:tabLst>
            </a:pPr>
            <a:r>
              <a:rPr lang="en-US" dirty="0" smtClean="0">
                <a:latin typeface="Arial"/>
                <a:cs typeface="Arial"/>
              </a:rPr>
              <a:t>  to refinance. </a:t>
            </a:r>
          </a:p>
          <a:p>
            <a:pPr>
              <a:lnSpc>
                <a:spcPct val="150000"/>
              </a:lnSpc>
              <a:buFont typeface="Arial" pitchFamily="34" charset="0"/>
              <a:buChar char="•"/>
              <a:tabLst>
                <a:tab pos="0" algn="l"/>
                <a:tab pos="169863" algn="l"/>
              </a:tabLst>
            </a:pPr>
            <a:r>
              <a:rPr lang="en-US" dirty="0" smtClean="0">
                <a:latin typeface="Arial"/>
                <a:cs typeface="Arial"/>
              </a:rPr>
              <a:t> It adjusts once and never again</a:t>
            </a:r>
          </a:p>
          <a:p>
            <a:pPr>
              <a:lnSpc>
                <a:spcPct val="110000"/>
              </a:lnSpc>
              <a:tabLst>
                <a:tab pos="0" algn="l"/>
                <a:tab pos="169863" algn="l"/>
              </a:tabLst>
            </a:pPr>
            <a:r>
              <a:rPr lang="en-US" dirty="0" smtClean="0">
                <a:latin typeface="Arial"/>
                <a:cs typeface="Arial"/>
              </a:rPr>
              <a:t>  for the life of the loan. </a:t>
            </a:r>
            <a:endParaRPr lang="en-US" dirty="0">
              <a:latin typeface="Arial"/>
              <a:cs typeface="Arial"/>
            </a:endParaRPr>
          </a:p>
        </p:txBody>
      </p:sp>
      <p:sp>
        <p:nvSpPr>
          <p:cNvPr id="10" name="Title 1"/>
          <p:cNvSpPr>
            <a:spLocks noGrp="1"/>
          </p:cNvSpPr>
          <p:nvPr>
            <p:ph type="title" idx="4294967295"/>
          </p:nvPr>
        </p:nvSpPr>
        <p:spPr>
          <a:xfrm>
            <a:off x="304800" y="1295400"/>
            <a:ext cx="5410200" cy="457200"/>
          </a:xfrm>
          <a:prstGeom prst="rect">
            <a:avLst/>
          </a:prstGeom>
        </p:spPr>
        <p:txBody>
          <a:bodyPr>
            <a:noAutofit/>
          </a:bodyPr>
          <a:lstStyle/>
          <a:p>
            <a:r>
              <a:rPr lang="en-US" sz="1800" b="1" dirty="0" smtClean="0"/>
              <a:t>Here’s an ARM so good, it deserves a hand.</a:t>
            </a:r>
            <a:endParaRPr lang="en-US" sz="1800" b="1" dirty="0"/>
          </a:p>
        </p:txBody>
      </p:sp>
      <p:sp>
        <p:nvSpPr>
          <p:cNvPr id="11" name="Rectangle 10"/>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12" name="Title 3"/>
          <p:cNvSpPr txBox="1">
            <a:spLocks/>
          </p:cNvSpPr>
          <p:nvPr/>
        </p:nvSpPr>
        <p:spPr>
          <a:xfrm>
            <a:off x="0" y="-228600"/>
            <a:ext cx="9144000" cy="1143000"/>
          </a:xfrm>
          <a:prstGeom prst="rect">
            <a:avLst/>
          </a:prstGeom>
        </p:spPr>
        <p:txBody>
          <a:bodyPr vert="horz" lIns="45720" rIns="45720" anchor="ctr">
            <a:noAutofit/>
          </a:bodyPr>
          <a:lstStyle/>
          <a:p>
            <a:pPr lvl="0" algn="ctr">
              <a:spcBef>
                <a:spcPct val="0"/>
              </a:spcBef>
            </a:pPr>
            <a:r>
              <a:rPr lang="en-US" sz="4000" dirty="0" smtClean="0">
                <a:solidFill>
                  <a:schemeClr val="accent2"/>
                </a:solidFill>
                <a:latin typeface="Arial"/>
                <a:cs typeface="Arial"/>
              </a:rPr>
              <a:t>15/15 </a:t>
            </a:r>
            <a:r>
              <a:rPr lang="en-US" sz="4000" dirty="0" smtClean="0">
                <a:solidFill>
                  <a:schemeClr val="accent2"/>
                </a:solidFill>
                <a:latin typeface="Arial"/>
                <a:cs typeface="Arial"/>
              </a:rPr>
              <a:t>Jumbo </a:t>
            </a:r>
            <a:r>
              <a:rPr lang="en-US" sz="4000" dirty="0" smtClean="0">
                <a:solidFill>
                  <a:schemeClr val="accent2"/>
                </a:solidFill>
                <a:latin typeface="Arial"/>
                <a:cs typeface="Arial"/>
              </a:rPr>
              <a:t>Adjustable </a:t>
            </a:r>
            <a:r>
              <a:rPr lang="en-US" sz="4000" dirty="0" smtClean="0">
                <a:solidFill>
                  <a:schemeClr val="accent2"/>
                </a:solidFill>
                <a:latin typeface="Arial"/>
                <a:cs typeface="Arial"/>
              </a:rPr>
              <a:t>Rate Mortgage</a:t>
            </a:r>
            <a:endParaRPr kumimoji="0" lang="en-US" sz="4000" b="0" u="none" strike="noStrike" kern="1200" cap="none" spc="0" normalizeH="0" baseline="0" noProof="0" dirty="0">
              <a:ln>
                <a:noFill/>
              </a:ln>
              <a:solidFill>
                <a:schemeClr val="accent2"/>
              </a:solidFill>
              <a:effectLst/>
              <a:uLnTx/>
              <a:uFillTx/>
              <a:latin typeface="Arial"/>
              <a:ea typeface="+mj-ea"/>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9" name="Content Placeholder 8"/>
          <p:cNvSpPr>
            <a:spLocks noGrp="1"/>
          </p:cNvSpPr>
          <p:nvPr>
            <p:ph sz="half" idx="4294967295"/>
          </p:nvPr>
        </p:nvSpPr>
        <p:spPr>
          <a:xfrm>
            <a:off x="304800" y="1066800"/>
            <a:ext cx="4724400" cy="5410200"/>
          </a:xfrm>
          <a:prstGeom prst="rect">
            <a:avLst/>
          </a:prstGeom>
        </p:spPr>
        <p:txBody>
          <a:bodyPr>
            <a:noAutofit/>
          </a:bodyPr>
          <a:lstStyle/>
          <a:p>
            <a:pPr marL="119063" indent="-119063">
              <a:lnSpc>
                <a:spcPct val="110000"/>
              </a:lnSpc>
              <a:buClrTx/>
              <a:buFont typeface="Arial"/>
              <a:buChar char="•"/>
            </a:pPr>
            <a:r>
              <a:rPr lang="en-US" sz="1800" dirty="0" smtClean="0">
                <a:latin typeface="Arial"/>
                <a:cs typeface="Arial"/>
              </a:rPr>
              <a:t>Offered at an interest rate below </a:t>
            </a:r>
            <a:br>
              <a:rPr lang="en-US" sz="1800" dirty="0" smtClean="0">
                <a:latin typeface="Arial"/>
                <a:cs typeface="Arial"/>
              </a:rPr>
            </a:br>
            <a:r>
              <a:rPr lang="en-US" sz="1800" dirty="0" smtClean="0">
                <a:latin typeface="Arial"/>
                <a:cs typeface="Arial"/>
              </a:rPr>
              <a:t>current 30-year rate</a:t>
            </a:r>
          </a:p>
          <a:p>
            <a:pPr marL="119063" indent="-119063">
              <a:lnSpc>
                <a:spcPct val="110000"/>
              </a:lnSpc>
              <a:buClrTx/>
              <a:buFont typeface="Arial"/>
              <a:buChar char="•"/>
            </a:pPr>
            <a:r>
              <a:rPr lang="en-US" sz="1800" dirty="0" smtClean="0">
                <a:latin typeface="Arial"/>
                <a:cs typeface="Arial"/>
              </a:rPr>
              <a:t>Loan amounts over $417,000 up </a:t>
            </a:r>
            <a:br>
              <a:rPr lang="en-US" sz="1800" dirty="0" smtClean="0">
                <a:latin typeface="Arial"/>
                <a:cs typeface="Arial"/>
              </a:rPr>
            </a:br>
            <a:r>
              <a:rPr lang="en-US" sz="1800" dirty="0" smtClean="0">
                <a:latin typeface="Arial"/>
                <a:cs typeface="Arial"/>
              </a:rPr>
              <a:t>to</a:t>
            </a:r>
            <a:r>
              <a:rPr lang="en-US" sz="1800" dirty="0">
                <a:latin typeface="Arial"/>
                <a:cs typeface="Arial"/>
              </a:rPr>
              <a:t> </a:t>
            </a:r>
            <a:r>
              <a:rPr lang="en-US" sz="1800" dirty="0" smtClean="0">
                <a:latin typeface="Arial"/>
                <a:cs typeface="Arial"/>
              </a:rPr>
              <a:t>$2 </a:t>
            </a:r>
            <a:r>
              <a:rPr lang="en-US" sz="1800" dirty="0" smtClean="0">
                <a:latin typeface="Arial"/>
                <a:cs typeface="Arial"/>
              </a:rPr>
              <a:t>million</a:t>
            </a:r>
          </a:p>
          <a:p>
            <a:pPr marL="119063" indent="-119063">
              <a:lnSpc>
                <a:spcPct val="110000"/>
              </a:lnSpc>
              <a:buClrTx/>
              <a:buFont typeface="Arial"/>
              <a:buChar char="•"/>
            </a:pPr>
            <a:r>
              <a:rPr lang="en-US" sz="1800" dirty="0" smtClean="0">
                <a:latin typeface="Arial"/>
                <a:cs typeface="Arial"/>
              </a:rPr>
              <a:t>Initial rate fixed for 5 years with </a:t>
            </a:r>
            <a:br>
              <a:rPr lang="en-US" sz="1800" dirty="0" smtClean="0">
                <a:latin typeface="Arial"/>
                <a:cs typeface="Arial"/>
              </a:rPr>
            </a:br>
            <a:r>
              <a:rPr lang="en-US" sz="1800" dirty="0" smtClean="0">
                <a:latin typeface="Arial"/>
                <a:cs typeface="Arial"/>
              </a:rPr>
              <a:t>an adjustment every five years thereafter</a:t>
            </a:r>
          </a:p>
          <a:p>
            <a:pPr marL="119063" indent="-119063">
              <a:lnSpc>
                <a:spcPct val="110000"/>
              </a:lnSpc>
              <a:buClrTx/>
              <a:buFont typeface="Arial"/>
              <a:buChar char="•"/>
            </a:pPr>
            <a:r>
              <a:rPr lang="en-US" sz="1800" dirty="0" smtClean="0">
                <a:latin typeface="Arial"/>
                <a:cs typeface="Arial"/>
              </a:rPr>
              <a:t>Rates may increase or decrease </a:t>
            </a:r>
            <a:br>
              <a:rPr lang="en-US" sz="1800" dirty="0" smtClean="0">
                <a:latin typeface="Arial"/>
                <a:cs typeface="Arial"/>
              </a:rPr>
            </a:br>
            <a:r>
              <a:rPr lang="en-US" sz="1800" dirty="0" smtClean="0">
                <a:latin typeface="Arial"/>
                <a:cs typeface="Arial"/>
              </a:rPr>
              <a:t>a maximum of 2% per adjustment </a:t>
            </a:r>
            <a:br>
              <a:rPr lang="en-US" sz="1800" dirty="0" smtClean="0">
                <a:latin typeface="Arial"/>
                <a:cs typeface="Arial"/>
              </a:rPr>
            </a:br>
            <a:r>
              <a:rPr lang="en-US" sz="1800" dirty="0" smtClean="0">
                <a:latin typeface="Arial"/>
                <a:cs typeface="Arial"/>
              </a:rPr>
              <a:t>with a lifetime total cap of 5%</a:t>
            </a:r>
          </a:p>
          <a:p>
            <a:pPr marL="169863" indent="-133350">
              <a:lnSpc>
                <a:spcPct val="120000"/>
              </a:lnSpc>
              <a:buClrTx/>
              <a:buFont typeface="Arial" pitchFamily="34" charset="0"/>
              <a:buChar char="•"/>
              <a:tabLst>
                <a:tab pos="1312863" algn="l"/>
              </a:tabLst>
            </a:pPr>
            <a:r>
              <a:rPr lang="en-US" sz="1800" dirty="0">
                <a:latin typeface="Arial"/>
                <a:cs typeface="Arial"/>
              </a:rPr>
              <a:t>Index is 5-year Constant Maturity </a:t>
            </a:r>
            <a:r>
              <a:rPr lang="en-US" sz="1800" dirty="0" smtClean="0">
                <a:latin typeface="Arial"/>
                <a:cs typeface="Arial"/>
              </a:rPr>
              <a:t/>
            </a:r>
            <a:br>
              <a:rPr lang="en-US" sz="1800" dirty="0" smtClean="0">
                <a:latin typeface="Arial"/>
                <a:cs typeface="Arial"/>
              </a:rPr>
            </a:br>
            <a:r>
              <a:rPr lang="en-US" sz="1800" dirty="0" smtClean="0">
                <a:latin typeface="Arial"/>
                <a:cs typeface="Arial"/>
              </a:rPr>
              <a:t>Treasury </a:t>
            </a:r>
            <a:r>
              <a:rPr lang="en-US" sz="1800" dirty="0">
                <a:latin typeface="Arial"/>
                <a:cs typeface="Arial"/>
              </a:rPr>
              <a:t>(CMT)</a:t>
            </a:r>
          </a:p>
          <a:p>
            <a:pPr marL="169863" indent="-133350">
              <a:lnSpc>
                <a:spcPct val="120000"/>
              </a:lnSpc>
              <a:buClrTx/>
              <a:buFont typeface="Arial" pitchFamily="34" charset="0"/>
              <a:buChar char="•"/>
              <a:tabLst>
                <a:tab pos="1312863" algn="l"/>
              </a:tabLst>
            </a:pPr>
            <a:r>
              <a:rPr lang="en-US" sz="1800" dirty="0">
                <a:latin typeface="Arial"/>
                <a:cs typeface="Arial"/>
              </a:rPr>
              <a:t>Rates adjust to a 2% margin above the index rate without exceeding </a:t>
            </a:r>
            <a:r>
              <a:rPr lang="en-US" sz="1800" dirty="0" smtClean="0">
                <a:latin typeface="Arial"/>
                <a:cs typeface="Arial"/>
              </a:rPr>
              <a:t>individual</a:t>
            </a:r>
            <a:br>
              <a:rPr lang="en-US" sz="1800" dirty="0" smtClean="0">
                <a:latin typeface="Arial"/>
                <a:cs typeface="Arial"/>
              </a:rPr>
            </a:br>
            <a:r>
              <a:rPr lang="en-US" sz="1800" dirty="0" smtClean="0">
                <a:latin typeface="Arial"/>
                <a:cs typeface="Arial"/>
              </a:rPr>
              <a:t>or </a:t>
            </a:r>
            <a:r>
              <a:rPr lang="en-US" sz="1800" dirty="0">
                <a:latin typeface="Arial"/>
                <a:cs typeface="Arial"/>
              </a:rPr>
              <a:t>lifetime</a:t>
            </a:r>
          </a:p>
          <a:p>
            <a:pPr marL="119063" indent="-119063">
              <a:lnSpc>
                <a:spcPct val="110000"/>
              </a:lnSpc>
              <a:buClrTx/>
              <a:buFont typeface="Arial"/>
              <a:buChar char="•"/>
            </a:pPr>
            <a:endParaRPr lang="en-US" sz="1800" dirty="0" smtClean="0">
              <a:solidFill>
                <a:srgbClr val="FF0000"/>
              </a:solidFill>
              <a:latin typeface="Arial"/>
              <a:cs typeface="Arial"/>
            </a:endParaRPr>
          </a:p>
        </p:txBody>
      </p:sp>
      <p:sp>
        <p:nvSpPr>
          <p:cNvPr id="10" name="Content Placeholder 9"/>
          <p:cNvSpPr>
            <a:spLocks noGrp="1"/>
          </p:cNvSpPr>
          <p:nvPr>
            <p:ph sz="half" idx="4294967295"/>
          </p:nvPr>
        </p:nvSpPr>
        <p:spPr>
          <a:xfrm>
            <a:off x="4800600" y="990600"/>
            <a:ext cx="4038600" cy="2209800"/>
          </a:xfrm>
          <a:prstGeom prst="rect">
            <a:avLst/>
          </a:prstGeom>
        </p:spPr>
        <p:txBody>
          <a:bodyPr>
            <a:noAutofit/>
          </a:bodyPr>
          <a:lstStyle/>
          <a:p>
            <a:pPr marL="169863" indent="-133350">
              <a:lnSpc>
                <a:spcPct val="120000"/>
              </a:lnSpc>
              <a:buClrTx/>
              <a:buFont typeface="Arial" pitchFamily="34" charset="0"/>
              <a:buChar char="•"/>
              <a:tabLst>
                <a:tab pos="1312863" algn="l"/>
              </a:tabLst>
            </a:pPr>
            <a:r>
              <a:rPr lang="en-US" sz="1800" dirty="0" smtClean="0">
                <a:latin typeface="Arial"/>
                <a:cs typeface="Arial"/>
              </a:rPr>
              <a:t>Cap adjustments</a:t>
            </a:r>
          </a:p>
          <a:p>
            <a:pPr marL="169863" indent="-133350">
              <a:lnSpc>
                <a:spcPct val="120000"/>
              </a:lnSpc>
              <a:buClrTx/>
              <a:buFont typeface="Arial" pitchFamily="34" charset="0"/>
              <a:buChar char="•"/>
              <a:tabLst>
                <a:tab pos="1312863" algn="l"/>
              </a:tabLst>
            </a:pPr>
            <a:r>
              <a:rPr lang="en-US" sz="1800" dirty="0" smtClean="0">
                <a:latin typeface="Arial"/>
                <a:cs typeface="Arial"/>
              </a:rPr>
              <a:t>30-year amortization</a:t>
            </a:r>
          </a:p>
          <a:p>
            <a:pPr marL="169863" indent="-133350">
              <a:lnSpc>
                <a:spcPct val="120000"/>
              </a:lnSpc>
              <a:buClrTx/>
              <a:buFont typeface="Arial" pitchFamily="34" charset="0"/>
              <a:buChar char="•"/>
              <a:tabLst>
                <a:tab pos="1312863" algn="l"/>
              </a:tabLst>
            </a:pPr>
            <a:r>
              <a:rPr lang="en-US" sz="1800" dirty="0" smtClean="0">
                <a:latin typeface="Arial"/>
                <a:cs typeface="Arial"/>
              </a:rPr>
              <a:t> The rates will not adjust to lower</a:t>
            </a:r>
            <a:br>
              <a:rPr lang="en-US" sz="1800" dirty="0" smtClean="0">
                <a:latin typeface="Arial"/>
                <a:cs typeface="Arial"/>
              </a:rPr>
            </a:br>
            <a:r>
              <a:rPr lang="en-US" sz="1800" dirty="0" smtClean="0">
                <a:latin typeface="Arial"/>
                <a:cs typeface="Arial"/>
              </a:rPr>
              <a:t> than 2%</a:t>
            </a:r>
            <a:endParaRPr lang="en-US" sz="1800" dirty="0">
              <a:latin typeface="Arial"/>
              <a:cs typeface="Arial"/>
            </a:endParaRPr>
          </a:p>
        </p:txBody>
      </p:sp>
      <p:sp>
        <p:nvSpPr>
          <p:cNvPr id="11" name="Title 3"/>
          <p:cNvSpPr txBox="1">
            <a:spLocks/>
          </p:cNvSpPr>
          <p:nvPr/>
        </p:nvSpPr>
        <p:spPr>
          <a:xfrm>
            <a:off x="0" y="-228600"/>
            <a:ext cx="9144000" cy="1143000"/>
          </a:xfrm>
          <a:prstGeom prst="rect">
            <a:avLst/>
          </a:prstGeom>
        </p:spPr>
        <p:txBody>
          <a:bodyPr vert="horz" lIns="45720" rIns="45720" anchor="ctr">
            <a:noAutofit/>
          </a:bodyPr>
          <a:lstStyle/>
          <a:p>
            <a:pPr lvl="0" algn="ctr">
              <a:spcBef>
                <a:spcPct val="0"/>
              </a:spcBef>
            </a:pPr>
            <a:r>
              <a:rPr lang="en-US" sz="4200" dirty="0" smtClean="0">
                <a:solidFill>
                  <a:schemeClr val="accent2"/>
                </a:solidFill>
                <a:latin typeface="Arial"/>
                <a:cs typeface="Arial"/>
              </a:rPr>
              <a:t>5/5 Adjustable Rate Mortgage</a:t>
            </a:r>
            <a:endParaRPr kumimoji="0" lang="en-US" sz="4200" b="0" u="none" strike="noStrike" kern="1200" cap="none" spc="0" normalizeH="0" baseline="0" noProof="0" dirty="0">
              <a:ln>
                <a:noFill/>
              </a:ln>
              <a:solidFill>
                <a:schemeClr val="accent2"/>
              </a:solidFill>
              <a:effectLst/>
              <a:uLnTx/>
              <a:uFillTx/>
              <a:latin typeface="Arial"/>
              <a:ea typeface="+mj-ea"/>
              <a:cs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2667000"/>
            <a:ext cx="3657600" cy="3657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28600" y="2057400"/>
            <a:ext cx="4724400" cy="685800"/>
          </a:xfrm>
          <a:prstGeom prst="rect">
            <a:avLst/>
          </a:prstGeom>
        </p:spPr>
        <p:txBody>
          <a:bodyPr>
            <a:normAutofit/>
          </a:bodyPr>
          <a:lstStyle/>
          <a:p>
            <a:pPr marL="58738" indent="-22225">
              <a:buNone/>
              <a:tabLst>
                <a:tab pos="0" algn="l"/>
              </a:tabLst>
            </a:pPr>
            <a:r>
              <a:rPr lang="en-US" sz="1800" dirty="0" smtClean="0">
                <a:latin typeface="Arial"/>
                <a:cs typeface="Arial"/>
              </a:rPr>
              <a:t>Here are the simple facts from </a:t>
            </a:r>
            <a:br>
              <a:rPr lang="en-US" sz="1800" dirty="0" smtClean="0">
                <a:latin typeface="Arial"/>
                <a:cs typeface="Arial"/>
              </a:rPr>
            </a:br>
            <a:r>
              <a:rPr lang="en-US" sz="1800" dirty="0" smtClean="0">
                <a:latin typeface="Arial"/>
                <a:cs typeface="Arial"/>
              </a:rPr>
              <a:t>Weichert Financial Services: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5029183" y="1981200"/>
            <a:ext cx="3724675" cy="2997200"/>
          </a:xfrm>
          <a:prstGeom prst="rect">
            <a:avLst/>
          </a:prstGeom>
          <a:noFill/>
          <a:ln w="9525">
            <a:solidFill>
              <a:schemeClr val="tx1"/>
            </a:solidFill>
            <a:miter lim="800000"/>
            <a:headEnd/>
            <a:tailEnd/>
          </a:ln>
        </p:spPr>
      </p:pic>
      <p:sp>
        <p:nvSpPr>
          <p:cNvPr id="8" name="Rectangle 7"/>
          <p:cNvSpPr/>
          <p:nvPr/>
        </p:nvSpPr>
        <p:spPr>
          <a:xfrm>
            <a:off x="228600" y="1197114"/>
            <a:ext cx="6934200" cy="707886"/>
          </a:xfrm>
          <a:prstGeom prst="rect">
            <a:avLst/>
          </a:prstGeom>
        </p:spPr>
        <p:txBody>
          <a:bodyPr wrap="square">
            <a:spAutoFit/>
          </a:bodyPr>
          <a:lstStyle/>
          <a:p>
            <a:r>
              <a:rPr lang="en-US" sz="2000" b="1" dirty="0" smtClean="0">
                <a:latin typeface="Arial"/>
                <a:cs typeface="Arial"/>
              </a:rPr>
              <a:t>A </a:t>
            </a:r>
            <a:r>
              <a:rPr lang="en-US" sz="2000" b="1" dirty="0" err="1" smtClean="0">
                <a:latin typeface="Arial"/>
                <a:cs typeface="Arial"/>
              </a:rPr>
              <a:t>downpayment</a:t>
            </a:r>
            <a:r>
              <a:rPr lang="en-US" sz="2000" b="1" dirty="0" smtClean="0">
                <a:latin typeface="Arial"/>
                <a:cs typeface="Arial"/>
              </a:rPr>
              <a:t> as small as 3% is all it takes to get a 97% Loan-to-Value Ratio mortgage.</a:t>
            </a:r>
            <a:endParaRPr lang="en-US" sz="2000" b="1" dirty="0">
              <a:latin typeface="Arial"/>
              <a:cs typeface="Arial"/>
            </a:endParaRPr>
          </a:p>
        </p:txBody>
      </p:sp>
      <p:sp>
        <p:nvSpPr>
          <p:cNvPr id="2" name="TextBox 1"/>
          <p:cNvSpPr txBox="1"/>
          <p:nvPr/>
        </p:nvSpPr>
        <p:spPr>
          <a:xfrm>
            <a:off x="304800" y="2590800"/>
            <a:ext cx="6248400" cy="3343993"/>
          </a:xfrm>
          <a:prstGeom prst="rect">
            <a:avLst/>
          </a:prstGeom>
          <a:noFill/>
        </p:spPr>
        <p:txBody>
          <a:bodyPr wrap="square" rtlCol="0">
            <a:spAutoFit/>
          </a:bodyPr>
          <a:lstStyle/>
          <a:p>
            <a:pPr marL="58738" indent="-22225">
              <a:lnSpc>
                <a:spcPct val="130000"/>
              </a:lnSpc>
              <a:spcAft>
                <a:spcPts val="600"/>
              </a:spcAft>
              <a:buClrTx/>
              <a:buFont typeface="Arial" pitchFamily="34" charset="0"/>
              <a:buChar char="•"/>
              <a:tabLst>
                <a:tab pos="0" algn="l"/>
              </a:tabLst>
            </a:pPr>
            <a:r>
              <a:rPr lang="en-US" dirty="0">
                <a:latin typeface="Arial"/>
                <a:cs typeface="Arial"/>
              </a:rPr>
              <a:t> 25-year or 30-year fixed-rate loans only </a:t>
            </a:r>
          </a:p>
          <a:p>
            <a:pPr marL="58738" indent="-22225">
              <a:lnSpc>
                <a:spcPct val="130000"/>
              </a:lnSpc>
              <a:spcAft>
                <a:spcPts val="600"/>
              </a:spcAft>
              <a:buClrTx/>
              <a:buFont typeface="Arial" pitchFamily="34" charset="0"/>
              <a:buChar char="•"/>
              <a:tabLst>
                <a:tab pos="0" algn="l"/>
              </a:tabLst>
            </a:pPr>
            <a:r>
              <a:rPr lang="en-US" dirty="0">
                <a:latin typeface="Arial"/>
                <a:cs typeface="Arial"/>
              </a:rPr>
              <a:t> Maximum loan amount of $417,000 </a:t>
            </a:r>
          </a:p>
          <a:p>
            <a:pPr marL="58738" indent="-22225">
              <a:lnSpc>
                <a:spcPct val="130000"/>
              </a:lnSpc>
              <a:spcAft>
                <a:spcPts val="600"/>
              </a:spcAft>
              <a:buClrTx/>
              <a:buFont typeface="Arial" pitchFamily="34" charset="0"/>
              <a:buChar char="•"/>
              <a:tabLst>
                <a:tab pos="0" algn="l"/>
              </a:tabLst>
            </a:pPr>
            <a:r>
              <a:rPr lang="en-US" dirty="0">
                <a:latin typeface="Arial"/>
                <a:cs typeface="Arial"/>
              </a:rPr>
              <a:t> No minimum contribution from </a:t>
            </a:r>
            <a:r>
              <a:rPr lang="en-US" dirty="0" smtClean="0">
                <a:latin typeface="Arial"/>
                <a:cs typeface="Arial"/>
              </a:rPr>
              <a:t>the</a:t>
            </a:r>
            <a:br>
              <a:rPr lang="en-US" dirty="0" smtClean="0">
                <a:latin typeface="Arial"/>
                <a:cs typeface="Arial"/>
              </a:rPr>
            </a:br>
            <a:r>
              <a:rPr lang="en-US" dirty="0" smtClean="0">
                <a:latin typeface="Arial"/>
                <a:cs typeface="Arial"/>
              </a:rPr>
              <a:t>  borrower’s own </a:t>
            </a:r>
            <a:r>
              <a:rPr lang="en-US" dirty="0">
                <a:latin typeface="Arial"/>
                <a:cs typeface="Arial"/>
              </a:rPr>
              <a:t>funds is required </a:t>
            </a:r>
          </a:p>
          <a:p>
            <a:pPr marL="58738" indent="-22225">
              <a:lnSpc>
                <a:spcPct val="130000"/>
              </a:lnSpc>
              <a:spcAft>
                <a:spcPts val="600"/>
              </a:spcAft>
              <a:buClrTx/>
              <a:buFont typeface="Arial" pitchFamily="34" charset="0"/>
              <a:buChar char="•"/>
              <a:tabLst>
                <a:tab pos="0" algn="l"/>
              </a:tabLst>
            </a:pPr>
            <a:r>
              <a:rPr lang="en-US" dirty="0">
                <a:latin typeface="Arial"/>
                <a:cs typeface="Arial"/>
              </a:rPr>
              <a:t> Home must be a single-family dwelling </a:t>
            </a:r>
            <a:r>
              <a:rPr lang="en-US" dirty="0" smtClean="0">
                <a:latin typeface="Arial"/>
                <a:cs typeface="Arial"/>
              </a:rPr>
              <a:t/>
            </a:r>
            <a:br>
              <a:rPr lang="en-US" dirty="0" smtClean="0">
                <a:latin typeface="Arial"/>
                <a:cs typeface="Arial"/>
              </a:rPr>
            </a:br>
            <a:r>
              <a:rPr lang="en-US" dirty="0" smtClean="0">
                <a:latin typeface="Arial"/>
                <a:cs typeface="Arial"/>
              </a:rPr>
              <a:t>  and</a:t>
            </a:r>
            <a:r>
              <a:rPr lang="en-US" dirty="0">
                <a:latin typeface="Arial"/>
                <a:cs typeface="Arial"/>
              </a:rPr>
              <a:t> </a:t>
            </a:r>
            <a:r>
              <a:rPr lang="en-US" dirty="0" smtClean="0">
                <a:latin typeface="Arial"/>
                <a:cs typeface="Arial"/>
              </a:rPr>
              <a:t>borrower’s </a:t>
            </a:r>
            <a:r>
              <a:rPr lang="en-US" dirty="0">
                <a:latin typeface="Arial"/>
                <a:cs typeface="Arial"/>
              </a:rPr>
              <a:t>primary residence </a:t>
            </a:r>
          </a:p>
          <a:p>
            <a:pPr marL="58738" indent="-22225">
              <a:lnSpc>
                <a:spcPct val="130000"/>
              </a:lnSpc>
              <a:spcAft>
                <a:spcPts val="600"/>
              </a:spcAft>
              <a:buClrTx/>
              <a:buFont typeface="Arial" pitchFamily="34" charset="0"/>
              <a:buChar char="•"/>
              <a:tabLst>
                <a:tab pos="0" algn="l"/>
              </a:tabLst>
            </a:pPr>
            <a:r>
              <a:rPr lang="en-US" dirty="0">
                <a:latin typeface="Arial"/>
                <a:cs typeface="Arial"/>
              </a:rPr>
              <a:t> Must meet all guidelines provided by Fannie Mae </a:t>
            </a:r>
          </a:p>
          <a:p>
            <a:pPr marL="58738" indent="-22225">
              <a:lnSpc>
                <a:spcPct val="130000"/>
              </a:lnSpc>
              <a:spcAft>
                <a:spcPts val="600"/>
              </a:spcAft>
              <a:buClrTx/>
              <a:buFont typeface="Arial" pitchFamily="34" charset="0"/>
              <a:buChar char="•"/>
              <a:tabLst>
                <a:tab pos="0" algn="l"/>
              </a:tabLst>
            </a:pPr>
            <a:r>
              <a:rPr lang="en-US" dirty="0">
                <a:latin typeface="Arial"/>
                <a:cs typeface="Arial"/>
              </a:rPr>
              <a:t> Mortgage Insurance is </a:t>
            </a:r>
            <a:r>
              <a:rPr lang="en-US" dirty="0" smtClean="0">
                <a:latin typeface="Arial"/>
                <a:cs typeface="Arial"/>
              </a:rPr>
              <a:t>required</a:t>
            </a:r>
            <a:endParaRPr lang="en-US" dirty="0">
              <a:latin typeface="Arial"/>
              <a:cs typeface="Arial"/>
            </a:endParaRPr>
          </a:p>
        </p:txBody>
      </p:sp>
      <p:sp>
        <p:nvSpPr>
          <p:cNvPr id="11" name="Rectangle 10"/>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9" name="Title 3"/>
          <p:cNvSpPr txBox="1">
            <a:spLocks/>
          </p:cNvSpPr>
          <p:nvPr/>
        </p:nvSpPr>
        <p:spPr>
          <a:xfrm>
            <a:off x="0" y="-76200"/>
            <a:ext cx="9144000" cy="838200"/>
          </a:xfrm>
          <a:prstGeom prst="rect">
            <a:avLst/>
          </a:prstGeom>
        </p:spPr>
        <p:txBody>
          <a:bodyPr vert="horz" lIns="45720" rIns="45720" anchor="ctr">
            <a:noAutofit/>
          </a:bodyPr>
          <a:lstStyle/>
          <a:p>
            <a:pPr lvl="0" algn="ctr">
              <a:spcBef>
                <a:spcPct val="0"/>
              </a:spcBef>
            </a:pPr>
            <a:r>
              <a:rPr lang="en-US" sz="4200" dirty="0" smtClean="0">
                <a:solidFill>
                  <a:schemeClr val="accent2"/>
                </a:solidFill>
                <a:latin typeface="Arial"/>
                <a:cs typeface="Arial"/>
              </a:rPr>
              <a:t>97% LTV Mortgage</a:t>
            </a:r>
            <a:endParaRPr kumimoji="0" lang="en-US" sz="4200" b="0" u="none" strike="noStrike" kern="1200" cap="none" spc="0" normalizeH="0" baseline="0" noProof="0" dirty="0">
              <a:ln>
                <a:noFill/>
              </a:ln>
              <a:solidFill>
                <a:schemeClr val="accent2"/>
              </a:solidFill>
              <a:effectLst/>
              <a:uLnTx/>
              <a:uFillTx/>
              <a:latin typeface="Arial"/>
              <a:ea typeface="+mj-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52800" y="1379944"/>
            <a:ext cx="5761907" cy="4933950"/>
          </a:xfrm>
          <a:prstGeom prst="rect">
            <a:avLst/>
          </a:prstGeom>
        </p:spPr>
      </p:pic>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3" name="Subtitle 2"/>
          <p:cNvSpPr>
            <a:spLocks noGrp="1"/>
          </p:cNvSpPr>
          <p:nvPr>
            <p:ph idx="4294967295"/>
          </p:nvPr>
        </p:nvSpPr>
        <p:spPr>
          <a:xfrm>
            <a:off x="381000" y="1828800"/>
            <a:ext cx="5105400" cy="2286000"/>
          </a:xfrm>
          <a:prstGeom prst="rect">
            <a:avLst/>
          </a:prstGeom>
        </p:spPr>
        <p:txBody>
          <a:bodyPr>
            <a:normAutofit/>
          </a:bodyPr>
          <a:lstStyle/>
          <a:p>
            <a:pPr marL="0" indent="0">
              <a:buNone/>
            </a:pPr>
            <a:r>
              <a:rPr lang="en-US" sz="2000" dirty="0" smtClean="0">
                <a:latin typeface="Arial"/>
                <a:cs typeface="Arial"/>
              </a:rPr>
              <a:t>At </a:t>
            </a:r>
            <a:r>
              <a:rPr lang="en-US" sz="2000" dirty="0">
                <a:latin typeface="Arial"/>
                <a:cs typeface="Arial"/>
              </a:rPr>
              <a:t>Weichert, we understand buying a </a:t>
            </a:r>
            <a:r>
              <a:rPr lang="en-US" sz="2000" dirty="0" smtClean="0">
                <a:latin typeface="Arial"/>
                <a:cs typeface="Arial"/>
              </a:rPr>
              <a:t>home is </a:t>
            </a:r>
            <a:r>
              <a:rPr lang="en-US" sz="2000" dirty="0">
                <a:latin typeface="Arial"/>
                <a:cs typeface="Arial"/>
              </a:rPr>
              <a:t>a complex process. </a:t>
            </a:r>
            <a:r>
              <a:rPr lang="en-US" sz="2000" dirty="0" smtClean="0">
                <a:latin typeface="Arial"/>
                <a:cs typeface="Arial"/>
              </a:rPr>
              <a:t>To </a:t>
            </a:r>
            <a:r>
              <a:rPr lang="en-US" sz="2000" dirty="0">
                <a:latin typeface="Arial"/>
                <a:cs typeface="Arial"/>
              </a:rPr>
              <a:t>simplify it for </a:t>
            </a:r>
            <a:r>
              <a:rPr lang="en-US" sz="2000" dirty="0" smtClean="0">
                <a:latin typeface="Arial"/>
                <a:cs typeface="Arial"/>
              </a:rPr>
              <a:t/>
            </a:r>
            <a:br>
              <a:rPr lang="en-US" sz="2000" dirty="0" smtClean="0">
                <a:latin typeface="Arial"/>
                <a:cs typeface="Arial"/>
              </a:rPr>
            </a:br>
            <a:r>
              <a:rPr lang="en-US" sz="2000" dirty="0" smtClean="0">
                <a:latin typeface="Arial"/>
                <a:cs typeface="Arial"/>
              </a:rPr>
              <a:t>you</a:t>
            </a:r>
            <a:r>
              <a:rPr lang="en-US" sz="2000" dirty="0">
                <a:latin typeface="Arial"/>
                <a:cs typeface="Arial"/>
              </a:rPr>
              <a:t>, </a:t>
            </a:r>
            <a:r>
              <a:rPr lang="en-US" sz="2000" dirty="0" smtClean="0">
                <a:latin typeface="Arial"/>
                <a:cs typeface="Arial"/>
              </a:rPr>
              <a:t>we </a:t>
            </a:r>
            <a:r>
              <a:rPr lang="en-US" sz="2000" dirty="0">
                <a:latin typeface="Arial"/>
                <a:cs typeface="Arial"/>
              </a:rPr>
              <a:t>have provided our extensive </a:t>
            </a:r>
            <a:r>
              <a:rPr lang="en-US" sz="2000" dirty="0" smtClean="0">
                <a:latin typeface="Arial"/>
                <a:cs typeface="Arial"/>
              </a:rPr>
              <a:t/>
            </a:r>
            <a:br>
              <a:rPr lang="en-US" sz="2000" dirty="0" smtClean="0">
                <a:latin typeface="Arial"/>
                <a:cs typeface="Arial"/>
              </a:rPr>
            </a:br>
            <a:r>
              <a:rPr lang="en-US" sz="2000" dirty="0" smtClean="0">
                <a:latin typeface="Arial"/>
                <a:cs typeface="Arial"/>
              </a:rPr>
              <a:t>Gold </a:t>
            </a:r>
            <a:r>
              <a:rPr lang="en-US" sz="2000" dirty="0">
                <a:latin typeface="Arial"/>
                <a:cs typeface="Arial"/>
              </a:rPr>
              <a:t>Services </a:t>
            </a:r>
            <a:r>
              <a:rPr lang="en-US" sz="2000" dirty="0" smtClean="0">
                <a:latin typeface="Arial"/>
                <a:cs typeface="Arial"/>
              </a:rPr>
              <a:t>all </a:t>
            </a:r>
            <a:r>
              <a:rPr lang="en-US" sz="2000" dirty="0">
                <a:latin typeface="Arial"/>
                <a:cs typeface="Arial"/>
              </a:rPr>
              <a:t>under one roof. </a:t>
            </a:r>
          </a:p>
        </p:txBody>
      </p:sp>
      <p:sp>
        <p:nvSpPr>
          <p:cNvPr id="13" name="Rectangle 11"/>
          <p:cNvSpPr>
            <a:spLocks noChangeArrowheads="1"/>
          </p:cNvSpPr>
          <p:nvPr/>
        </p:nvSpPr>
        <p:spPr bwMode="auto">
          <a:xfrm>
            <a:off x="2971800" y="3276600"/>
            <a:ext cx="6629400" cy="191334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0" lvl="2" algn="ctr">
              <a:lnSpc>
                <a:spcPct val="150000"/>
              </a:lnSpc>
              <a:defRPr/>
            </a:pPr>
            <a:r>
              <a:rPr lang="en-US" sz="2000" b="0" dirty="0" smtClean="0">
                <a:latin typeface="Arial" charset="0"/>
              </a:rPr>
              <a:t>Weichert</a:t>
            </a:r>
            <a:r>
              <a:rPr lang="en-US" sz="2000" b="0" dirty="0">
                <a:latin typeface="Arial" charset="0"/>
              </a:rPr>
              <a:t>, Realtors</a:t>
            </a:r>
            <a:r>
              <a:rPr lang="en-US" sz="1200" b="0" baseline="46000" dirty="0">
                <a:latin typeface="Arial" charset="0"/>
                <a:cs typeface="Arial" charset="0"/>
              </a:rPr>
              <a:t>®</a:t>
            </a:r>
            <a:r>
              <a:rPr lang="en-US" sz="2000" b="0" dirty="0">
                <a:latin typeface="Arial" charset="0"/>
              </a:rPr>
              <a:t> </a:t>
            </a:r>
          </a:p>
          <a:p>
            <a:pPr marL="0" lvl="2" algn="ctr">
              <a:lnSpc>
                <a:spcPct val="150000"/>
              </a:lnSpc>
              <a:defRPr/>
            </a:pPr>
            <a:r>
              <a:rPr lang="en-US" sz="2000" b="0" dirty="0">
                <a:latin typeface="Arial" charset="0"/>
              </a:rPr>
              <a:t> Weichert Financial Services</a:t>
            </a:r>
          </a:p>
          <a:p>
            <a:pPr marL="0" lvl="2" algn="ctr">
              <a:lnSpc>
                <a:spcPct val="150000"/>
              </a:lnSpc>
              <a:defRPr/>
            </a:pPr>
            <a:r>
              <a:rPr lang="en-US" sz="2000" b="0" dirty="0">
                <a:latin typeface="Arial" charset="0"/>
              </a:rPr>
              <a:t> Weichert Insurance Agency</a:t>
            </a:r>
          </a:p>
          <a:p>
            <a:pPr marL="0" lvl="2" algn="ctr">
              <a:lnSpc>
                <a:spcPct val="150000"/>
              </a:lnSpc>
              <a:defRPr/>
            </a:pPr>
            <a:r>
              <a:rPr lang="en-US" sz="2000" b="0" dirty="0">
                <a:latin typeface="Arial" charset="0"/>
              </a:rPr>
              <a:t> Title Affiliates</a:t>
            </a:r>
          </a:p>
        </p:txBody>
      </p:sp>
      <p:sp>
        <p:nvSpPr>
          <p:cNvPr id="8" name="Title 1"/>
          <p:cNvSpPr txBox="1">
            <a:spLocks/>
          </p:cNvSpPr>
          <p:nvPr/>
        </p:nvSpPr>
        <p:spPr>
          <a:xfrm>
            <a:off x="0" y="0"/>
            <a:ext cx="9144000" cy="9906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solidFill>
                  <a:schemeClr val="accent2"/>
                </a:solidFill>
                <a:latin typeface="Arial"/>
                <a:cs typeface="Arial"/>
              </a:rPr>
              <a:t>The Weichert Difference</a:t>
            </a:r>
            <a:endParaRPr lang="en-US" dirty="0">
              <a:solidFill>
                <a:schemeClr val="accent2"/>
              </a:solidFill>
              <a:latin typeface="Arial"/>
              <a:cs typeface="Arial"/>
            </a:endParaRPr>
          </a:p>
        </p:txBody>
      </p:sp>
      <p:sp>
        <p:nvSpPr>
          <p:cNvPr id="9" name="Rectangle 8"/>
          <p:cNvSpPr/>
          <p:nvPr/>
        </p:nvSpPr>
        <p:spPr>
          <a:xfrm>
            <a:off x="4800600" y="165556"/>
            <a:ext cx="261610" cy="215444"/>
          </a:xfrm>
          <a:prstGeom prst="rect">
            <a:avLst/>
          </a:prstGeom>
        </p:spPr>
        <p:txBody>
          <a:bodyPr wrap="none">
            <a:spAutoFit/>
          </a:bodyPr>
          <a:lstStyle/>
          <a:p>
            <a:r>
              <a:rPr lang="en-US" sz="800" dirty="0" smtClean="0">
                <a:solidFill>
                  <a:schemeClr val="accent2"/>
                </a:solidFill>
                <a:latin typeface="Arial"/>
                <a:cs typeface="Arial"/>
              </a:rPr>
              <a:t>®</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8195" name="Text Box 7"/>
          <p:cNvSpPr txBox="1">
            <a:spLocks noChangeArrowheads="1"/>
          </p:cNvSpPr>
          <p:nvPr/>
        </p:nvSpPr>
        <p:spPr bwMode="auto">
          <a:xfrm>
            <a:off x="228600" y="2057400"/>
            <a:ext cx="4800600" cy="2524538"/>
          </a:xfrm>
          <a:prstGeom prst="rect">
            <a:avLst/>
          </a:prstGeom>
          <a:noFill/>
          <a:ln w="9525">
            <a:noFill/>
            <a:miter lim="800000"/>
            <a:headEnd/>
            <a:tailEnd/>
          </a:ln>
        </p:spPr>
        <p:txBody>
          <a:bodyPr wrap="square">
            <a:spAutoFit/>
          </a:bodyPr>
          <a:lstStyle/>
          <a:p>
            <a:pPr marL="166688" indent="-166688">
              <a:spcAft>
                <a:spcPts val="600"/>
              </a:spcAft>
              <a:buFontTx/>
              <a:buChar char="•"/>
            </a:pPr>
            <a:r>
              <a:rPr lang="en-US" b="0" dirty="0">
                <a:latin typeface="Arial" charset="0"/>
                <a:cs typeface="Times New Roman" pitchFamily="18" charset="0"/>
              </a:rPr>
              <a:t>Founded in 1977</a:t>
            </a:r>
          </a:p>
          <a:p>
            <a:pPr marL="166688" indent="-166688">
              <a:spcAft>
                <a:spcPts val="600"/>
              </a:spcAft>
              <a:buFontTx/>
              <a:buChar char="•"/>
            </a:pPr>
            <a:r>
              <a:rPr lang="en-US" b="0" dirty="0">
                <a:latin typeface="Arial" charset="0"/>
                <a:cs typeface="Times New Roman" pitchFamily="18" charset="0"/>
              </a:rPr>
              <a:t>An independent insurance brokerage firm</a:t>
            </a:r>
          </a:p>
          <a:p>
            <a:pPr marL="166688" indent="-166688">
              <a:spcAft>
                <a:spcPts val="600"/>
              </a:spcAft>
              <a:buFontTx/>
              <a:buChar char="•"/>
            </a:pPr>
            <a:r>
              <a:rPr lang="en-US" b="0" dirty="0">
                <a:latin typeface="Arial" charset="0"/>
                <a:cs typeface="Times New Roman" pitchFamily="18" charset="0"/>
              </a:rPr>
              <a:t>Multiple quotes from a wide variety of insurance companies ensure that clients receive exceptional value</a:t>
            </a:r>
          </a:p>
          <a:p>
            <a:pPr marL="166688" indent="-166688">
              <a:spcAft>
                <a:spcPts val="600"/>
              </a:spcAft>
              <a:buFontTx/>
              <a:buChar char="•"/>
            </a:pPr>
            <a:r>
              <a:rPr lang="en-US" b="0" dirty="0">
                <a:latin typeface="Arial" charset="0"/>
                <a:cs typeface="Times New Roman" pitchFamily="18" charset="0"/>
              </a:rPr>
              <a:t>Each client’s program developed with the care </a:t>
            </a:r>
            <a:r>
              <a:rPr lang="en-US" b="0" dirty="0" smtClean="0">
                <a:latin typeface="Arial" charset="0"/>
                <a:cs typeface="Times New Roman" pitchFamily="18" charset="0"/>
              </a:rPr>
              <a:t>and </a:t>
            </a:r>
            <a:r>
              <a:rPr lang="en-US" b="0" dirty="0">
                <a:latin typeface="Arial" charset="0"/>
                <a:cs typeface="Times New Roman" pitchFamily="18" charset="0"/>
              </a:rPr>
              <a:t>attention expected </a:t>
            </a:r>
            <a:r>
              <a:rPr lang="en-US" b="0" dirty="0" smtClean="0">
                <a:latin typeface="Arial" charset="0"/>
                <a:cs typeface="Times New Roman" pitchFamily="18" charset="0"/>
              </a:rPr>
              <a:t>from </a:t>
            </a:r>
            <a:r>
              <a:rPr lang="en-US" b="0" dirty="0">
                <a:latin typeface="Arial" charset="0"/>
                <a:cs typeface="Times New Roman" pitchFamily="18" charset="0"/>
              </a:rPr>
              <a:t>a member of the </a:t>
            </a:r>
            <a:r>
              <a:rPr lang="en-US" b="0" dirty="0" smtClean="0">
                <a:latin typeface="Arial" charset="0"/>
                <a:cs typeface="Times New Roman" pitchFamily="18" charset="0"/>
              </a:rPr>
              <a:t>Weichert </a:t>
            </a:r>
            <a:r>
              <a:rPr lang="en-US" b="0" dirty="0">
                <a:latin typeface="Arial" charset="0"/>
                <a:cs typeface="Times New Roman" pitchFamily="18" charset="0"/>
              </a:rPr>
              <a:t>Family of Companies</a:t>
            </a:r>
          </a:p>
        </p:txBody>
      </p:sp>
      <p:sp>
        <p:nvSpPr>
          <p:cNvPr id="4" name="Title 3"/>
          <p:cNvSpPr>
            <a:spLocks noGrp="1"/>
          </p:cNvSpPr>
          <p:nvPr>
            <p:ph type="title" idx="4294967295"/>
          </p:nvPr>
        </p:nvSpPr>
        <p:spPr>
          <a:xfrm>
            <a:off x="0" y="0"/>
            <a:ext cx="9144000" cy="838200"/>
          </a:xfrm>
          <a:prstGeom prst="rect">
            <a:avLst/>
          </a:prstGeom>
        </p:spPr>
        <p:txBody>
          <a:bodyPr/>
          <a:lstStyle/>
          <a:p>
            <a:pPr algn="ctr"/>
            <a:r>
              <a:rPr lang="en-US" sz="4200" dirty="0" smtClean="0">
                <a:solidFill>
                  <a:schemeClr val="accent2"/>
                </a:solidFill>
              </a:rPr>
              <a:t>Weichert Insurance Agency </a:t>
            </a:r>
            <a:endParaRPr lang="en-US" sz="4200" dirty="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23821" y="1752600"/>
            <a:ext cx="3471557" cy="34715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438400"/>
            <a:ext cx="7391400" cy="3581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4" name="Rectangle 13"/>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pic>
        <p:nvPicPr>
          <p:cNvPr id="9219" name="Picture 11" descr="foremost-logo"/>
          <p:cNvPicPr>
            <a:picLocks noChangeAspect="1" noChangeArrowheads="1"/>
          </p:cNvPicPr>
          <p:nvPr/>
        </p:nvPicPr>
        <p:blipFill>
          <a:blip r:embed="rId2" cstate="print"/>
          <a:srcRect/>
          <a:stretch>
            <a:fillRect/>
          </a:stretch>
        </p:blipFill>
        <p:spPr bwMode="auto">
          <a:xfrm>
            <a:off x="3657600" y="5181600"/>
            <a:ext cx="1743075" cy="450850"/>
          </a:xfrm>
          <a:prstGeom prst="rect">
            <a:avLst/>
          </a:prstGeom>
          <a:noFill/>
          <a:ln w="9525">
            <a:noFill/>
            <a:miter lim="800000"/>
            <a:headEnd/>
            <a:tailEnd/>
          </a:ln>
        </p:spPr>
      </p:pic>
      <p:pic>
        <p:nvPicPr>
          <p:cNvPr id="9220" name="Picture 13" descr="peerless-insurance"/>
          <p:cNvPicPr>
            <a:picLocks noChangeAspect="1" noChangeArrowheads="1"/>
          </p:cNvPicPr>
          <p:nvPr/>
        </p:nvPicPr>
        <p:blipFill>
          <a:blip r:embed="rId3" cstate="print"/>
          <a:srcRect r="3555"/>
          <a:stretch>
            <a:fillRect/>
          </a:stretch>
        </p:blipFill>
        <p:spPr bwMode="auto">
          <a:xfrm>
            <a:off x="1371600" y="3962400"/>
            <a:ext cx="1397000" cy="719137"/>
          </a:xfrm>
          <a:prstGeom prst="rect">
            <a:avLst/>
          </a:prstGeom>
          <a:noFill/>
          <a:ln w="9525">
            <a:noFill/>
            <a:miter lim="800000"/>
            <a:headEnd/>
            <a:tailEnd/>
          </a:ln>
        </p:spPr>
      </p:pic>
      <p:pic>
        <p:nvPicPr>
          <p:cNvPr id="9221" name="Picture 14" descr="safeco-logo"/>
          <p:cNvPicPr>
            <a:picLocks noChangeAspect="1" noChangeArrowheads="1"/>
          </p:cNvPicPr>
          <p:nvPr/>
        </p:nvPicPr>
        <p:blipFill>
          <a:blip r:embed="rId4" cstate="print"/>
          <a:srcRect/>
          <a:stretch>
            <a:fillRect/>
          </a:stretch>
        </p:blipFill>
        <p:spPr bwMode="auto">
          <a:xfrm>
            <a:off x="3352800" y="2971800"/>
            <a:ext cx="2133600" cy="576263"/>
          </a:xfrm>
          <a:prstGeom prst="rect">
            <a:avLst/>
          </a:prstGeom>
          <a:noFill/>
          <a:ln w="9525">
            <a:noFill/>
            <a:miter lim="800000"/>
            <a:headEnd/>
            <a:tailEnd/>
          </a:ln>
        </p:spPr>
      </p:pic>
      <p:pic>
        <p:nvPicPr>
          <p:cNvPr id="9222" name="Picture 15" descr="travelers-logo"/>
          <p:cNvPicPr>
            <a:picLocks noChangeAspect="1" noChangeArrowheads="1"/>
          </p:cNvPicPr>
          <p:nvPr/>
        </p:nvPicPr>
        <p:blipFill>
          <a:blip r:embed="rId5" cstate="print"/>
          <a:srcRect/>
          <a:stretch>
            <a:fillRect/>
          </a:stretch>
        </p:blipFill>
        <p:spPr bwMode="auto">
          <a:xfrm>
            <a:off x="3657600" y="4038600"/>
            <a:ext cx="1924050" cy="446087"/>
          </a:xfrm>
          <a:prstGeom prst="rect">
            <a:avLst/>
          </a:prstGeom>
          <a:noFill/>
          <a:ln w="9525">
            <a:noFill/>
            <a:miter lim="800000"/>
            <a:headEnd/>
            <a:tailEnd/>
          </a:ln>
        </p:spPr>
      </p:pic>
      <p:pic>
        <p:nvPicPr>
          <p:cNvPr id="9223" name="Picture 16" descr="chubb-logo"/>
          <p:cNvPicPr>
            <a:picLocks noChangeAspect="1" noChangeArrowheads="1"/>
          </p:cNvPicPr>
          <p:nvPr/>
        </p:nvPicPr>
        <p:blipFill>
          <a:blip r:embed="rId6" cstate="print"/>
          <a:srcRect/>
          <a:stretch>
            <a:fillRect/>
          </a:stretch>
        </p:blipFill>
        <p:spPr bwMode="auto">
          <a:xfrm>
            <a:off x="6705600" y="4876800"/>
            <a:ext cx="1114425" cy="911225"/>
          </a:xfrm>
          <a:prstGeom prst="rect">
            <a:avLst/>
          </a:prstGeom>
          <a:noFill/>
          <a:ln w="9525">
            <a:noFill/>
            <a:miter lim="800000"/>
            <a:headEnd/>
            <a:tailEnd/>
          </a:ln>
        </p:spPr>
      </p:pic>
      <p:pic>
        <p:nvPicPr>
          <p:cNvPr id="9224" name="Picture 17" descr="firemans_fund-logo"/>
          <p:cNvPicPr>
            <a:picLocks noChangeAspect="1" noChangeArrowheads="1"/>
          </p:cNvPicPr>
          <p:nvPr/>
        </p:nvPicPr>
        <p:blipFill>
          <a:blip r:embed="rId7" cstate="print"/>
          <a:srcRect/>
          <a:stretch>
            <a:fillRect/>
          </a:stretch>
        </p:blipFill>
        <p:spPr bwMode="auto">
          <a:xfrm>
            <a:off x="1676400" y="4953000"/>
            <a:ext cx="895350" cy="895350"/>
          </a:xfrm>
          <a:prstGeom prst="rect">
            <a:avLst/>
          </a:prstGeom>
          <a:noFill/>
          <a:ln w="9525">
            <a:noFill/>
            <a:miter lim="800000"/>
            <a:headEnd/>
            <a:tailEnd/>
          </a:ln>
        </p:spPr>
      </p:pic>
      <p:pic>
        <p:nvPicPr>
          <p:cNvPr id="9225" name="Picture 18" descr="progressive-logo"/>
          <p:cNvPicPr>
            <a:picLocks noChangeAspect="1" noChangeArrowheads="1"/>
          </p:cNvPicPr>
          <p:nvPr/>
        </p:nvPicPr>
        <p:blipFill>
          <a:blip r:embed="rId8" cstate="print"/>
          <a:srcRect/>
          <a:stretch>
            <a:fillRect/>
          </a:stretch>
        </p:blipFill>
        <p:spPr bwMode="auto">
          <a:xfrm>
            <a:off x="5791200" y="2895600"/>
            <a:ext cx="2476500" cy="398462"/>
          </a:xfrm>
          <a:prstGeom prst="rect">
            <a:avLst/>
          </a:prstGeom>
          <a:noFill/>
          <a:ln w="9525">
            <a:noFill/>
            <a:miter lim="800000"/>
            <a:headEnd/>
            <a:tailEnd/>
          </a:ln>
        </p:spPr>
      </p:pic>
      <p:pic>
        <p:nvPicPr>
          <p:cNvPr id="9226" name="Picture 19" descr="hanover-logo"/>
          <p:cNvPicPr>
            <a:picLocks noChangeAspect="1" noChangeArrowheads="1"/>
          </p:cNvPicPr>
          <p:nvPr/>
        </p:nvPicPr>
        <p:blipFill>
          <a:blip r:embed="rId9" cstate="print"/>
          <a:srcRect/>
          <a:stretch>
            <a:fillRect/>
          </a:stretch>
        </p:blipFill>
        <p:spPr bwMode="auto">
          <a:xfrm>
            <a:off x="6019800" y="3810000"/>
            <a:ext cx="2152650" cy="795337"/>
          </a:xfrm>
          <a:prstGeom prst="rect">
            <a:avLst/>
          </a:prstGeom>
          <a:noFill/>
          <a:ln w="9525">
            <a:noFill/>
            <a:miter lim="800000"/>
            <a:headEnd/>
            <a:tailEnd/>
          </a:ln>
        </p:spPr>
      </p:pic>
      <p:pic>
        <p:nvPicPr>
          <p:cNvPr id="9227" name="Picture 20" descr="the_hartford-logo"/>
          <p:cNvPicPr>
            <a:picLocks noChangeAspect="1" noChangeArrowheads="1"/>
          </p:cNvPicPr>
          <p:nvPr/>
        </p:nvPicPr>
        <p:blipFill>
          <a:blip r:embed="rId10" cstate="print"/>
          <a:srcRect/>
          <a:stretch>
            <a:fillRect/>
          </a:stretch>
        </p:blipFill>
        <p:spPr bwMode="auto">
          <a:xfrm>
            <a:off x="1219200" y="2514600"/>
            <a:ext cx="1647825" cy="1184275"/>
          </a:xfrm>
          <a:prstGeom prst="rect">
            <a:avLst/>
          </a:prstGeom>
          <a:noFill/>
          <a:ln w="9525">
            <a:noFill/>
            <a:miter lim="800000"/>
            <a:headEnd/>
            <a:tailEnd/>
          </a:ln>
        </p:spPr>
      </p:pic>
      <p:sp>
        <p:nvSpPr>
          <p:cNvPr id="9228" name="Text Box 5"/>
          <p:cNvSpPr txBox="1">
            <a:spLocks noChangeArrowheads="1"/>
          </p:cNvSpPr>
          <p:nvPr/>
        </p:nvSpPr>
        <p:spPr bwMode="auto">
          <a:xfrm>
            <a:off x="914400" y="1447800"/>
            <a:ext cx="7391400" cy="707886"/>
          </a:xfrm>
          <a:prstGeom prst="rect">
            <a:avLst/>
          </a:prstGeom>
          <a:noFill/>
          <a:ln w="9525">
            <a:noFill/>
            <a:miter lim="800000"/>
            <a:headEnd/>
            <a:tailEnd/>
          </a:ln>
        </p:spPr>
        <p:txBody>
          <a:bodyPr wrap="square">
            <a:spAutoFit/>
          </a:bodyPr>
          <a:lstStyle/>
          <a:p>
            <a:r>
              <a:rPr lang="en-US" sz="2000" b="0" dirty="0">
                <a:latin typeface="Arial" charset="0"/>
                <a:cs typeface="Times New Roman" pitchFamily="18" charset="0"/>
              </a:rPr>
              <a:t>Weichert Insurance represents some of the most well-respected insurance carriers </a:t>
            </a:r>
            <a:r>
              <a:rPr lang="en-US" sz="2000" b="0" dirty="0" smtClean="0">
                <a:latin typeface="Arial" charset="0"/>
                <a:cs typeface="Times New Roman" pitchFamily="18" charset="0"/>
              </a:rPr>
              <a:t>in</a:t>
            </a:r>
            <a:r>
              <a:rPr lang="en-US" sz="2000" dirty="0" smtClean="0">
                <a:latin typeface="Arial" charset="0"/>
                <a:cs typeface="Times New Roman" pitchFamily="18" charset="0"/>
              </a:rPr>
              <a:t> </a:t>
            </a:r>
            <a:r>
              <a:rPr lang="en-US" sz="2000" b="0" dirty="0" smtClean="0">
                <a:latin typeface="Arial" charset="0"/>
                <a:cs typeface="Times New Roman" pitchFamily="18" charset="0"/>
              </a:rPr>
              <a:t>the </a:t>
            </a:r>
            <a:r>
              <a:rPr lang="en-US" sz="2000" b="0" dirty="0">
                <a:latin typeface="Arial" charset="0"/>
                <a:cs typeface="Times New Roman" pitchFamily="18" charset="0"/>
              </a:rPr>
              <a:t>industry.</a:t>
            </a:r>
          </a:p>
        </p:txBody>
      </p:sp>
      <p:sp>
        <p:nvSpPr>
          <p:cNvPr id="13" name="Title 3"/>
          <p:cNvSpPr>
            <a:spLocks noGrp="1"/>
          </p:cNvSpPr>
          <p:nvPr>
            <p:ph type="title" idx="4294967295"/>
          </p:nvPr>
        </p:nvSpPr>
        <p:spPr>
          <a:xfrm>
            <a:off x="0" y="0"/>
            <a:ext cx="9144000" cy="914400"/>
          </a:xfrm>
          <a:prstGeom prst="rect">
            <a:avLst/>
          </a:prstGeom>
        </p:spPr>
        <p:txBody>
          <a:bodyPr/>
          <a:lstStyle/>
          <a:p>
            <a:pPr algn="ctr"/>
            <a:r>
              <a:rPr lang="en-US" sz="4200" dirty="0" smtClean="0">
                <a:solidFill>
                  <a:schemeClr val="accent2"/>
                </a:solidFill>
                <a:latin typeface="Arial"/>
                <a:cs typeface="Arial"/>
              </a:rPr>
              <a:t>Weichert Insurance Agency </a:t>
            </a:r>
            <a:endParaRPr lang="en-US" sz="4200" dirty="0">
              <a:solidFill>
                <a:schemeClr val="accent2"/>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838200"/>
          </a:xfrm>
          <a:prstGeom prst="rect">
            <a:avLst/>
          </a:prstGeom>
        </p:spPr>
        <p:txBody>
          <a:bodyPr/>
          <a:lstStyle/>
          <a:p>
            <a:pPr algn="ctr"/>
            <a:r>
              <a:rPr lang="en-US" sz="4200" dirty="0" smtClean="0">
                <a:solidFill>
                  <a:srgbClr val="FFFF00"/>
                </a:solidFill>
                <a:latin typeface="Arial"/>
                <a:cs typeface="Arial"/>
              </a:rPr>
              <a:t>Weichert Title Companies </a:t>
            </a:r>
            <a:endParaRPr lang="en-US" sz="4200" dirty="0">
              <a:solidFill>
                <a:srgbClr val="FFFF00"/>
              </a:solidFill>
              <a:latin typeface="Arial"/>
              <a:cs typeface="Arial"/>
            </a:endParaRPr>
          </a:p>
        </p:txBody>
      </p:sp>
      <p:sp>
        <p:nvSpPr>
          <p:cNvPr id="4" name="Rectangle 10"/>
          <p:cNvSpPr>
            <a:spLocks noChangeArrowheads="1"/>
          </p:cNvSpPr>
          <p:nvPr/>
        </p:nvSpPr>
        <p:spPr bwMode="auto">
          <a:xfrm>
            <a:off x="533400" y="1676400"/>
            <a:ext cx="7543800" cy="1631216"/>
          </a:xfrm>
          <a:prstGeom prst="rect">
            <a:avLst/>
          </a:prstGeom>
          <a:noFill/>
          <a:ln w="9525">
            <a:noFill/>
            <a:miter lim="800000"/>
            <a:headEnd/>
            <a:tailEnd/>
          </a:ln>
        </p:spPr>
        <p:txBody>
          <a:bodyPr wrap="square">
            <a:spAutoFit/>
          </a:bodyPr>
          <a:lstStyle/>
          <a:p>
            <a:pPr marL="166688" indent="-166688">
              <a:spcBef>
                <a:spcPct val="50000"/>
              </a:spcBef>
              <a:buFont typeface="Arial" charset="0"/>
              <a:buChar char="•"/>
            </a:pPr>
            <a:r>
              <a:rPr lang="en-US" sz="2000" b="0" dirty="0">
                <a:latin typeface="Arial" charset="0"/>
              </a:rPr>
              <a:t>Full-service Title &amp; </a:t>
            </a:r>
            <a:r>
              <a:rPr lang="en-US" sz="2000" b="0" dirty="0" smtClean="0">
                <a:latin typeface="Arial" charset="0"/>
              </a:rPr>
              <a:t>Closing </a:t>
            </a:r>
            <a:r>
              <a:rPr lang="en-US" sz="2000" b="0" dirty="0">
                <a:latin typeface="Arial" charset="0"/>
              </a:rPr>
              <a:t>Company</a:t>
            </a:r>
          </a:p>
          <a:p>
            <a:pPr marL="166688" indent="-166688">
              <a:spcBef>
                <a:spcPct val="50000"/>
              </a:spcBef>
              <a:buFont typeface="Arial" charset="0"/>
              <a:buChar char="•"/>
            </a:pPr>
            <a:r>
              <a:rPr lang="en-US" sz="2000" b="0" dirty="0">
                <a:latin typeface="Arial" charset="0"/>
              </a:rPr>
              <a:t>Broad in scope and geographic coverage</a:t>
            </a:r>
          </a:p>
          <a:p>
            <a:pPr marL="166688" indent="-166688">
              <a:spcBef>
                <a:spcPct val="50000"/>
              </a:spcBef>
              <a:buFont typeface="Arial" charset="0"/>
              <a:buChar char="•"/>
            </a:pPr>
            <a:r>
              <a:rPr lang="en-US" sz="2000" b="0" dirty="0">
                <a:latin typeface="Arial" charset="0"/>
              </a:rPr>
              <a:t>Leveraging the resources and experience of an established company </a:t>
            </a:r>
            <a:r>
              <a:rPr lang="en-US" sz="2000" b="0" dirty="0" smtClean="0">
                <a:latin typeface="Arial" charset="0"/>
              </a:rPr>
              <a:t>with </a:t>
            </a:r>
            <a:r>
              <a:rPr lang="en-US" sz="2000" b="0" dirty="0">
                <a:latin typeface="Arial" charset="0"/>
              </a:rPr>
              <a:t>the highest caliber </a:t>
            </a:r>
            <a:r>
              <a:rPr lang="en-US" sz="2000" b="0" dirty="0" smtClean="0">
                <a:latin typeface="Arial" charset="0"/>
              </a:rPr>
              <a:t>of </a:t>
            </a:r>
            <a:r>
              <a:rPr lang="en-US" sz="2000" b="0" dirty="0">
                <a:latin typeface="Arial" charset="0"/>
              </a:rPr>
              <a:t>trained professionals</a:t>
            </a:r>
          </a:p>
        </p:txBody>
      </p:sp>
      <p:pic>
        <p:nvPicPr>
          <p:cNvPr id="26" name="Picture 16"/>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685800" y="3886200"/>
            <a:ext cx="1227979" cy="560120"/>
          </a:xfrm>
          <a:prstGeom prst="roundRect">
            <a:avLst>
              <a:gd name="adj" fmla="val 8594"/>
            </a:avLst>
          </a:prstGeom>
          <a:solidFill>
            <a:srgbClr val="FFFFFF">
              <a:shade val="85000"/>
            </a:srgbClr>
          </a:solidFill>
          <a:ln>
            <a:noFill/>
          </a:ln>
          <a:effectLst/>
        </p:spPr>
      </p:pic>
      <p:pic>
        <p:nvPicPr>
          <p:cNvPr id="27"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5800" y="4800600"/>
            <a:ext cx="1232635" cy="562244"/>
          </a:xfrm>
          <a:prstGeom prst="roundRect">
            <a:avLst>
              <a:gd name="adj" fmla="val 8594"/>
            </a:avLst>
          </a:prstGeom>
          <a:solidFill>
            <a:srgbClr val="FFFFFF">
              <a:shade val="85000"/>
            </a:srgbClr>
          </a:solidFill>
          <a:ln>
            <a:noFill/>
          </a:ln>
          <a:effectLst/>
        </p:spPr>
      </p:pic>
      <p:pic>
        <p:nvPicPr>
          <p:cNvPr id="28" name="Picture 18"/>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514600" y="3886200"/>
            <a:ext cx="1230995" cy="561496"/>
          </a:xfrm>
          <a:prstGeom prst="roundRect">
            <a:avLst>
              <a:gd name="adj" fmla="val 8594"/>
            </a:avLst>
          </a:prstGeom>
          <a:solidFill>
            <a:srgbClr val="FFFFFF">
              <a:shade val="85000"/>
            </a:srgbClr>
          </a:solidFill>
          <a:ln>
            <a:noFill/>
          </a:ln>
          <a:effectLst/>
        </p:spPr>
      </p:pic>
      <p:pic>
        <p:nvPicPr>
          <p:cNvPr id="29" name="Picture 28" descr="Democracy Title Agency.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14800" y="5029200"/>
            <a:ext cx="2795155" cy="363963"/>
          </a:xfrm>
          <a:prstGeom prst="rect">
            <a:avLst/>
          </a:prstGeom>
        </p:spPr>
      </p:pic>
      <p:pic>
        <p:nvPicPr>
          <p:cNvPr id="30" name="Picture 29" descr="Mortgage Access.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3400" y="4038600"/>
            <a:ext cx="1981200" cy="313971"/>
          </a:xfrm>
          <a:prstGeom prst="rect">
            <a:avLst/>
          </a:prstGeom>
        </p:spPr>
      </p:pic>
      <p:pic>
        <p:nvPicPr>
          <p:cNvPr id="31" name="Picture 30" descr="PLI.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086600" y="4038600"/>
            <a:ext cx="1478365" cy="419608"/>
          </a:xfrm>
          <a:prstGeom prst="rect">
            <a:avLst/>
          </a:prstGeom>
        </p:spPr>
      </p:pic>
      <p:pic>
        <p:nvPicPr>
          <p:cNvPr id="32" name="Picture 31" descr="P:\Data\My Documents\Company Logos\Classic Settlements logo.jpg.jpg"/>
          <p:cNvPicPr>
            <a:picLocks noChangeAspect="1" noChangeArrowheads="1"/>
          </p:cNvPicPr>
          <p:nvPr/>
        </p:nvPicPr>
        <p:blipFill>
          <a:blip r:embed="rId8" cstate="print"/>
          <a:srcRect/>
          <a:stretch>
            <a:fillRect/>
          </a:stretch>
        </p:blipFill>
        <p:spPr bwMode="auto">
          <a:xfrm>
            <a:off x="7315200" y="4953000"/>
            <a:ext cx="1399135" cy="505850"/>
          </a:xfrm>
          <a:prstGeom prst="rect">
            <a:avLst/>
          </a:prstGeom>
          <a:noFill/>
        </p:spPr>
      </p:pic>
      <p:pic>
        <p:nvPicPr>
          <p:cNvPr id="33" name="Picture 4" descr="P:\Data\My Documents\Company Logos\MBH.jpg.jpg"/>
          <p:cNvPicPr>
            <a:picLocks noChangeAspect="1" noChangeArrowheads="1"/>
          </p:cNvPicPr>
          <p:nvPr/>
        </p:nvPicPr>
        <p:blipFill>
          <a:blip r:embed="rId9" cstate="print"/>
          <a:srcRect/>
          <a:stretch>
            <a:fillRect/>
          </a:stretch>
        </p:blipFill>
        <p:spPr bwMode="auto">
          <a:xfrm>
            <a:off x="2514600" y="4876800"/>
            <a:ext cx="1174749" cy="533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533400" y="2514600"/>
            <a:ext cx="3581400" cy="2438400"/>
          </a:xfrm>
          <a:prstGeom prst="rect">
            <a:avLst/>
          </a:prstGeom>
        </p:spPr>
        <p:txBody>
          <a:bodyPr/>
          <a:lstStyle/>
          <a:p>
            <a:pPr marL="0" indent="0">
              <a:buNone/>
            </a:pPr>
            <a:r>
              <a:rPr lang="en-US" sz="1800" dirty="0" smtClean="0">
                <a:latin typeface="Arial"/>
                <a:cs typeface="Arial"/>
              </a:rPr>
              <a:t>Thank you for the opportunity to provide excellent service as your Gold Service Manager. It is my number one goal to exceed all your expectations.</a:t>
            </a:r>
            <a:endParaRPr lang="en-US" sz="1800" dirty="0">
              <a:latin typeface="Arial"/>
              <a:cs typeface="Aria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4422129" y="1905000"/>
            <a:ext cx="4169008" cy="3032954"/>
          </a:xfrm>
          <a:prstGeom prst="rect">
            <a:avLst/>
          </a:prstGeom>
          <a:noFill/>
          <a:ln>
            <a:solidFill>
              <a:schemeClr val="tx1"/>
            </a:solidFill>
          </a:ln>
        </p:spPr>
      </p:pic>
      <p:sp>
        <p:nvSpPr>
          <p:cNvPr id="7" name="Rectangle 6"/>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8" name="Title 1"/>
          <p:cNvSpPr txBox="1">
            <a:spLocks/>
          </p:cNvSpPr>
          <p:nvPr/>
        </p:nvSpPr>
        <p:spPr>
          <a:xfrm>
            <a:off x="0" y="0"/>
            <a:ext cx="9144000" cy="9906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solidFill>
                  <a:schemeClr val="accent2"/>
                </a:solidFill>
                <a:latin typeface="Arial"/>
                <a:cs typeface="Arial"/>
              </a:rPr>
              <a:t>The Weichert Difference</a:t>
            </a:r>
            <a:endParaRPr lang="en-US" dirty="0">
              <a:solidFill>
                <a:schemeClr val="accent2"/>
              </a:solidFill>
              <a:latin typeface="Arial"/>
              <a:cs typeface="Arial"/>
            </a:endParaRPr>
          </a:p>
        </p:txBody>
      </p:sp>
      <p:sp>
        <p:nvSpPr>
          <p:cNvPr id="6" name="Rectangle 5"/>
          <p:cNvSpPr/>
          <p:nvPr/>
        </p:nvSpPr>
        <p:spPr>
          <a:xfrm>
            <a:off x="4800600" y="165556"/>
            <a:ext cx="261610" cy="215444"/>
          </a:xfrm>
          <a:prstGeom prst="rect">
            <a:avLst/>
          </a:prstGeom>
        </p:spPr>
        <p:txBody>
          <a:bodyPr wrap="none">
            <a:spAutoFit/>
          </a:bodyPr>
          <a:lstStyle/>
          <a:p>
            <a:r>
              <a:rPr lang="en-US" sz="800" dirty="0" smtClean="0">
                <a:solidFill>
                  <a:schemeClr val="accent2"/>
                </a:solidFill>
                <a:latin typeface="Arial"/>
                <a:cs typeface="Arial"/>
              </a:rPr>
              <a:t>®</a:t>
            </a:r>
            <a:endParaRPr lang="en-US" sz="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70121" y="903767"/>
            <a:ext cx="8750595" cy="5784112"/>
          </a:xfrm>
          <a:prstGeom prst="rect">
            <a:avLst/>
          </a:prstGeom>
        </p:spPr>
        <p:txBody>
          <a:bodyPr/>
          <a:lstStyle/>
          <a:p>
            <a:pPr>
              <a:buNone/>
            </a:pPr>
            <a:r>
              <a:rPr lang="en-US" sz="1600" b="1" dirty="0" smtClean="0"/>
              <a:t>        </a:t>
            </a:r>
            <a:r>
              <a:rPr lang="en-US" sz="1800" b="1" dirty="0" smtClean="0"/>
              <a:t>Equal </a:t>
            </a:r>
            <a:r>
              <a:rPr lang="en-US" sz="1800" b="1" dirty="0" smtClean="0"/>
              <a:t>Housing Lender</a:t>
            </a:r>
            <a:endParaRPr lang="en-US" sz="1800" dirty="0" smtClean="0"/>
          </a:p>
          <a:p>
            <a:pPr>
              <a:buNone/>
            </a:pPr>
            <a:r>
              <a:rPr lang="en-US" sz="1600" b="1" dirty="0" smtClean="0"/>
              <a:t>        Company </a:t>
            </a:r>
            <a:r>
              <a:rPr lang="en-US" sz="1600" b="1" dirty="0" err="1" smtClean="0"/>
              <a:t>NMLS</a:t>
            </a:r>
            <a:r>
              <a:rPr lang="en-US" sz="1600" b="1" dirty="0" smtClean="0"/>
              <a:t> # 2731 (</a:t>
            </a:r>
            <a:r>
              <a:rPr lang="en-US" sz="1600" b="1" u="sng" dirty="0" smtClean="0">
                <a:hlinkClick r:id="rId2"/>
              </a:rPr>
              <a:t>www.nmlsconsumeraccess.org</a:t>
            </a:r>
            <a:r>
              <a:rPr lang="en-US" sz="1600" b="1" dirty="0" smtClean="0"/>
              <a:t>).</a:t>
            </a:r>
            <a:r>
              <a:rPr lang="en-US" sz="1600" dirty="0" smtClean="0"/>
              <a:t> </a:t>
            </a:r>
            <a:r>
              <a:rPr lang="en-US" sz="1600" b="1" dirty="0" smtClean="0"/>
              <a:t>Mortgage Access Corp. d/b/a Weichert Financial Services, Executive Offices, 225 Littleton Road, Morris Plains, NJ 07950. 1-800-829-CASH.</a:t>
            </a:r>
            <a:r>
              <a:rPr lang="en-US" sz="1600" dirty="0" smtClean="0"/>
              <a:t> Licensed by the NJ Dept of Banking and Insurance. Licensed Mortgage Banker with the State Dept of Banking in NY and CT. Licensed by the Pennsylvania Department of Banking, Mortgage Lender 21042. Licensed Lender in AK, AR, DE, MD, D.C., GA, MN, WI, IA, IN, LA, WV, KY, NC, NE, WY, OK, TN, MI. Licensed Mortgage Lender in the Commonwealth of Massachusetts. License #</a:t>
            </a:r>
            <a:r>
              <a:rPr lang="en-US" sz="1600" dirty="0" err="1" smtClean="0"/>
              <a:t>ML1713</a:t>
            </a:r>
            <a:r>
              <a:rPr lang="en-US" sz="1600" dirty="0" smtClean="0"/>
              <a:t>, Certificate #43155. Certificate of Authority to transact business in CO. To check the license status of your mortgage loan originator, visit </a:t>
            </a:r>
            <a:r>
              <a:rPr lang="en-US" sz="1600" u="sng" dirty="0" smtClean="0">
                <a:solidFill>
                  <a:srgbClr val="0000FF"/>
                </a:solidFill>
                <a:hlinkClick r:id="rId3"/>
              </a:rPr>
              <a:t>http://www.dora.state.co.us/real-estate/index.htm</a:t>
            </a:r>
            <a:r>
              <a:rPr lang="en-US" sz="1600" dirty="0" smtClean="0">
                <a:solidFill>
                  <a:srgbClr val="0000FF"/>
                </a:solidFill>
              </a:rPr>
              <a:t>. </a:t>
            </a:r>
            <a:r>
              <a:rPr lang="en-US" sz="1600" dirty="0" smtClean="0"/>
              <a:t>Licensed Lender in SC. Licensed Mortgage Lender in TX. Licensed with the Financial Institutions Division in New Mexico, License # 01297. Licensed by the Department of Corporations under the California Residential Mortgage Lending Act. Loans made or arranged pursuant to a California Finance Lenders Law license. Licensed Mortgage Broker and Lender Ohio. </a:t>
            </a:r>
            <a:r>
              <a:rPr lang="en-US" sz="1600" dirty="0" err="1" smtClean="0"/>
              <a:t>MB.803167.000</a:t>
            </a:r>
            <a:r>
              <a:rPr lang="en-US" sz="1600" dirty="0" smtClean="0"/>
              <a:t>; </a:t>
            </a:r>
            <a:r>
              <a:rPr lang="en-US" sz="1600" dirty="0" err="1" smtClean="0"/>
              <a:t>SM.501248.000</a:t>
            </a:r>
            <a:r>
              <a:rPr lang="en-US" sz="1600" dirty="0" smtClean="0"/>
              <a:t>. Licensed Loan Broker and Lender Rhode Island. Kansas Licensed Mortgage Company, License #</a:t>
            </a:r>
            <a:r>
              <a:rPr lang="en-US" sz="1600" dirty="0" err="1" smtClean="0"/>
              <a:t>MC.0001229</a:t>
            </a:r>
            <a:r>
              <a:rPr lang="en-US" sz="1600" dirty="0" smtClean="0"/>
              <a:t>. Licensed Oregon Mortgage Lender License #</a:t>
            </a:r>
            <a:r>
              <a:rPr lang="en-US" sz="1600" dirty="0" err="1" smtClean="0"/>
              <a:t>ML2528</a:t>
            </a:r>
            <a:r>
              <a:rPr lang="en-US" sz="1600" dirty="0" smtClean="0"/>
              <a:t>. Illinois Residential Mortgage Licensee, License #</a:t>
            </a:r>
            <a:r>
              <a:rPr lang="en-US" sz="1600" dirty="0" err="1" smtClean="0"/>
              <a:t>MB.0006377</a:t>
            </a:r>
            <a:r>
              <a:rPr lang="en-US" sz="1600" dirty="0" smtClean="0"/>
              <a:t>. Mississippi Licensed Mortgage Company, License #357/2008. Washington Consumer Loan License # CL-2731. Alabama Consumer Credit License #21213. Licensed Florida Mortgage Lender License #</a:t>
            </a:r>
            <a:r>
              <a:rPr lang="en-US" sz="1600" dirty="0" err="1" smtClean="0"/>
              <a:t>MLD1155</a:t>
            </a:r>
            <a:r>
              <a:rPr lang="en-US" sz="1600" dirty="0" smtClean="0"/>
              <a:t>. Weichert Financial Services arranges loans with third-party providers. </a:t>
            </a:r>
            <a:endParaRPr lang="en-US" sz="1600" dirty="0" smtClean="0"/>
          </a:p>
          <a:p>
            <a:pPr>
              <a:buNone/>
            </a:pPr>
            <a:r>
              <a:rPr lang="en-US" sz="1600" b="1" dirty="0" smtClean="0"/>
              <a:t>        All </a:t>
            </a:r>
            <a:r>
              <a:rPr lang="en-US" sz="1600" b="1" dirty="0" smtClean="0"/>
              <a:t>loans are subject to credit and property approval. </a:t>
            </a:r>
            <a:r>
              <a:rPr lang="en-US" sz="1600" b="1" dirty="0" smtClean="0"/>
              <a:t>Programs, rates</a:t>
            </a:r>
            <a:r>
              <a:rPr lang="en-US" sz="1600" b="1" dirty="0" smtClean="0"/>
              <a:t>, terms and conditions are subject to change without notice. Not all products are available in all states or for all loan amounts. Other restrictions may apply. </a:t>
            </a:r>
            <a:endParaRPr lang="en-US" sz="1600" dirty="0"/>
          </a:p>
        </p:txBody>
      </p:sp>
      <p:sp>
        <p:nvSpPr>
          <p:cNvPr id="7" name="Rectangle 6"/>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8" name="Title 1"/>
          <p:cNvSpPr txBox="1">
            <a:spLocks/>
          </p:cNvSpPr>
          <p:nvPr/>
        </p:nvSpPr>
        <p:spPr>
          <a:xfrm>
            <a:off x="0" y="0"/>
            <a:ext cx="9144000" cy="990600"/>
          </a:xfrm>
          <a:prstGeom prst="rect">
            <a:avLst/>
          </a:prstGeom>
        </p:spPr>
        <p:txBody>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solidFill>
                  <a:schemeClr val="accent2"/>
                </a:solidFill>
                <a:latin typeface="Arial"/>
                <a:cs typeface="Arial"/>
              </a:rPr>
              <a:t>The Weichert Difference</a:t>
            </a:r>
            <a:endParaRPr lang="en-US" dirty="0">
              <a:solidFill>
                <a:schemeClr val="accent2"/>
              </a:solidFill>
              <a:latin typeface="Arial"/>
              <a:cs typeface="Arial"/>
            </a:endParaRPr>
          </a:p>
        </p:txBody>
      </p:sp>
      <p:sp>
        <p:nvSpPr>
          <p:cNvPr id="6" name="Rectangle 5"/>
          <p:cNvSpPr/>
          <p:nvPr/>
        </p:nvSpPr>
        <p:spPr>
          <a:xfrm>
            <a:off x="4800600" y="165556"/>
            <a:ext cx="261610" cy="215444"/>
          </a:xfrm>
          <a:prstGeom prst="rect">
            <a:avLst/>
          </a:prstGeom>
        </p:spPr>
        <p:txBody>
          <a:bodyPr wrap="none">
            <a:spAutoFit/>
          </a:bodyPr>
          <a:lstStyle/>
          <a:p>
            <a:r>
              <a:rPr lang="en-US" sz="800" dirty="0" smtClean="0">
                <a:solidFill>
                  <a:schemeClr val="accent2"/>
                </a:solidFill>
                <a:latin typeface="Arial"/>
                <a:cs typeface="Arial"/>
              </a:rPr>
              <a:t>®</a:t>
            </a:r>
            <a:endParaRPr lang="en-US" sz="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990600"/>
          </a:xfrm>
          <a:prstGeom prst="rect">
            <a:avLst/>
          </a:prstGeom>
        </p:spPr>
        <p:txBody>
          <a:bodyPr/>
          <a:lstStyle/>
          <a:p>
            <a:pPr algn="ctr"/>
            <a:r>
              <a:rPr lang="en-US" dirty="0" smtClean="0">
                <a:solidFill>
                  <a:srgbClr val="FFFF00"/>
                </a:solidFill>
                <a:latin typeface="Arial"/>
                <a:cs typeface="Arial"/>
              </a:rPr>
              <a:t>Mission Statement</a:t>
            </a:r>
            <a:endParaRPr lang="en-US" dirty="0">
              <a:solidFill>
                <a:srgbClr val="FFFF00"/>
              </a:solidFill>
              <a:latin typeface="Arial"/>
              <a:cs typeface="Arial"/>
            </a:endParaRPr>
          </a:p>
        </p:txBody>
      </p:sp>
      <p:sp>
        <p:nvSpPr>
          <p:cNvPr id="4" name="Rectangle 3"/>
          <p:cNvSpPr/>
          <p:nvPr/>
        </p:nvSpPr>
        <p:spPr>
          <a:xfrm>
            <a:off x="533400" y="1524000"/>
            <a:ext cx="3505200" cy="4524316"/>
          </a:xfrm>
          <a:prstGeom prst="rect">
            <a:avLst/>
          </a:prstGeom>
        </p:spPr>
        <p:txBody>
          <a:bodyPr wrap="square">
            <a:spAutoFit/>
          </a:bodyPr>
          <a:lstStyle/>
          <a:p>
            <a:pPr>
              <a:buNone/>
            </a:pPr>
            <a:r>
              <a:rPr lang="en-US" b="0" dirty="0" smtClean="0">
                <a:latin typeface="Arial" charset="0"/>
              </a:rPr>
              <a:t>Weichert Financial Services Group seeks to be the provider of choice delivering best-in-class mortgage, title and insurance products and service.</a:t>
            </a:r>
            <a:br>
              <a:rPr lang="en-US" b="0" dirty="0" smtClean="0">
                <a:latin typeface="Arial" charset="0"/>
              </a:rPr>
            </a:br>
            <a:r>
              <a:rPr lang="en-US" b="0" dirty="0" smtClean="0">
                <a:latin typeface="Arial" charset="0"/>
              </a:rPr>
              <a:t> </a:t>
            </a:r>
          </a:p>
          <a:p>
            <a:pPr>
              <a:buNone/>
            </a:pPr>
            <a:r>
              <a:rPr lang="en-US" b="0" dirty="0" smtClean="0">
                <a:latin typeface="Arial" charset="0"/>
              </a:rPr>
              <a:t>Honesty, integrity and the highest ethical standards are the hallmarks of our organization. Our management and staff members are dedicated to outperforming the expectations of our partners and our customers by adding ease, convenience and value to every real estate transaction.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07278" y="1828800"/>
            <a:ext cx="4705728" cy="321558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1143000"/>
          </a:xfrm>
          <a:prstGeom prst="rect">
            <a:avLst/>
          </a:prstGeom>
        </p:spPr>
        <p:txBody>
          <a:bodyPr>
            <a:noAutofit/>
          </a:bodyPr>
          <a:lstStyle/>
          <a:p>
            <a:pPr algn="ctr"/>
            <a:r>
              <a:rPr lang="en-US" sz="4200" dirty="0" smtClean="0">
                <a:solidFill>
                  <a:schemeClr val="accent2"/>
                </a:solidFill>
              </a:rPr>
              <a:t>Weichert Family of Companies </a:t>
            </a:r>
            <a:endParaRPr lang="en-US" sz="4200" dirty="0">
              <a:solidFill>
                <a:schemeClr val="accent2"/>
              </a:solidFill>
            </a:endParaRPr>
          </a:p>
        </p:txBody>
      </p:sp>
      <p:sp>
        <p:nvSpPr>
          <p:cNvPr id="6" name="Rectangle 1"/>
          <p:cNvSpPr>
            <a:spLocks noChangeArrowheads="1"/>
          </p:cNvSpPr>
          <p:nvPr/>
        </p:nvSpPr>
        <p:spPr bwMode="auto">
          <a:xfrm>
            <a:off x="228600" y="990600"/>
            <a:ext cx="8686800" cy="1269578"/>
          </a:xfrm>
          <a:prstGeom prst="rect">
            <a:avLst/>
          </a:prstGeom>
          <a:noFill/>
          <a:ln w="9525">
            <a:noFill/>
            <a:miter lim="800000"/>
            <a:headEnd/>
            <a:tailEnd/>
          </a:ln>
        </p:spPr>
        <p:txBody>
          <a:bodyPr wrap="square">
            <a:spAutoFit/>
          </a:bodyPr>
          <a:lstStyle/>
          <a:p>
            <a:pPr>
              <a:spcAft>
                <a:spcPct val="25000"/>
              </a:spcAft>
            </a:pPr>
            <a:r>
              <a:rPr lang="en-US" sz="1800" b="0" dirty="0">
                <a:latin typeface="Arial" charset="0"/>
              </a:rPr>
              <a:t>The Weichert </a:t>
            </a:r>
            <a:r>
              <a:rPr lang="en-US" sz="1800" b="0" dirty="0" smtClean="0">
                <a:latin typeface="Arial" charset="0"/>
              </a:rPr>
              <a:t>Companies </a:t>
            </a:r>
            <a:r>
              <a:rPr lang="en-US" sz="1800" b="0" dirty="0">
                <a:latin typeface="Arial" charset="0"/>
              </a:rPr>
              <a:t>have grown from a single office in 1969 to one of the nation’s largest providers of real estate-related services in large part by offering Weichert Financial Services on-site to all our home buying customers.</a:t>
            </a:r>
          </a:p>
          <a:p>
            <a:pPr>
              <a:spcAft>
                <a:spcPct val="25000"/>
              </a:spcAft>
            </a:pPr>
            <a:endParaRPr lang="en-US" sz="1800" b="0" dirty="0">
              <a:latin typeface="Arial" charset="0"/>
            </a:endParaRPr>
          </a:p>
        </p:txBody>
      </p:sp>
      <p:pic>
        <p:nvPicPr>
          <p:cNvPr id="3" name="Picture 2" descr="P:\Data\My Documents\Company Logos\Classic Settlements logo.jpg.jpg"/>
          <p:cNvPicPr>
            <a:picLocks noChangeAspect="1" noChangeArrowheads="1"/>
          </p:cNvPicPr>
          <p:nvPr/>
        </p:nvPicPr>
        <p:blipFill>
          <a:blip r:embed="rId2" cstate="print"/>
          <a:srcRect/>
          <a:stretch>
            <a:fillRect/>
          </a:stretch>
        </p:blipFill>
        <p:spPr bwMode="auto">
          <a:xfrm>
            <a:off x="6553200" y="3200400"/>
            <a:ext cx="1399135" cy="505850"/>
          </a:xfrm>
          <a:prstGeom prst="rect">
            <a:avLst/>
          </a:prstGeom>
          <a:noFill/>
        </p:spPr>
      </p:pic>
      <p:pic>
        <p:nvPicPr>
          <p:cNvPr id="1028" name="Picture 4" descr="P:\Data\My Documents\Company Logos\MBH.jpg.jpg"/>
          <p:cNvPicPr>
            <a:picLocks noChangeAspect="1" noChangeArrowheads="1"/>
          </p:cNvPicPr>
          <p:nvPr/>
        </p:nvPicPr>
        <p:blipFill>
          <a:blip r:embed="rId3" cstate="print"/>
          <a:srcRect/>
          <a:stretch>
            <a:fillRect/>
          </a:stretch>
        </p:blipFill>
        <p:spPr bwMode="auto">
          <a:xfrm>
            <a:off x="6858000" y="5867400"/>
            <a:ext cx="1174749" cy="533400"/>
          </a:xfrm>
          <a:prstGeom prst="rect">
            <a:avLst/>
          </a:prstGeom>
          <a:noFill/>
        </p:spPr>
      </p:pic>
      <p:pic>
        <p:nvPicPr>
          <p:cNvPr id="1032" name="Picture 8" descr="P:\Data\My Documents\Company Logos\Weichert New Homes Logo.jpg.jpg"/>
          <p:cNvPicPr>
            <a:picLocks noChangeAspect="1" noChangeArrowheads="1"/>
          </p:cNvPicPr>
          <p:nvPr/>
        </p:nvPicPr>
        <p:blipFill>
          <a:blip r:embed="rId4" cstate="print"/>
          <a:srcRect/>
          <a:stretch>
            <a:fillRect/>
          </a:stretch>
        </p:blipFill>
        <p:spPr bwMode="auto">
          <a:xfrm>
            <a:off x="3915336" y="4800600"/>
            <a:ext cx="1232648" cy="562243"/>
          </a:xfrm>
          <a:prstGeom prst="roundRect">
            <a:avLst>
              <a:gd name="adj" fmla="val 8594"/>
            </a:avLst>
          </a:prstGeom>
          <a:solidFill>
            <a:srgbClr val="FFFFFF">
              <a:shade val="85000"/>
            </a:srgbClr>
          </a:solidFill>
          <a:ln>
            <a:noFill/>
          </a:ln>
          <a:effectLst/>
        </p:spPr>
      </p:pic>
      <p:pic>
        <p:nvPicPr>
          <p:cNvPr id="1034" name="Picture 10" descr="P:\Data\My Documents\Company Logos\Weichert Realtors Logo.jpg.jpg"/>
          <p:cNvPicPr>
            <a:picLocks noChangeAspect="1" noChangeArrowheads="1"/>
          </p:cNvPicPr>
          <p:nvPr/>
        </p:nvPicPr>
        <p:blipFill>
          <a:blip r:embed="rId5" cstate="print"/>
          <a:srcRect/>
          <a:stretch>
            <a:fillRect/>
          </a:stretch>
        </p:blipFill>
        <p:spPr bwMode="auto">
          <a:xfrm>
            <a:off x="1192790" y="2286001"/>
            <a:ext cx="1169409" cy="533399"/>
          </a:xfrm>
          <a:prstGeom prst="roundRect">
            <a:avLst>
              <a:gd name="adj" fmla="val 8594"/>
            </a:avLst>
          </a:prstGeom>
          <a:solidFill>
            <a:srgbClr val="FFFFFF">
              <a:shade val="85000"/>
            </a:srgbClr>
          </a:solidFill>
          <a:ln>
            <a:noFill/>
          </a:ln>
          <a:effectLst/>
        </p:spPr>
      </p:pic>
      <p:pic>
        <p:nvPicPr>
          <p:cNvPr id="1036" name="Picture 12" descr="P:\Data\My Documents\Company Logos\Weichert Rental Network Logo.jpg.jpg"/>
          <p:cNvPicPr>
            <a:picLocks noChangeAspect="1" noChangeArrowheads="1"/>
          </p:cNvPicPr>
          <p:nvPr/>
        </p:nvPicPr>
        <p:blipFill>
          <a:blip r:embed="rId6" cstate="print"/>
          <a:srcRect/>
          <a:stretch>
            <a:fillRect/>
          </a:stretch>
        </p:blipFill>
        <p:spPr bwMode="auto">
          <a:xfrm>
            <a:off x="3915336" y="3124201"/>
            <a:ext cx="1232648" cy="562244"/>
          </a:xfrm>
          <a:prstGeom prst="roundRect">
            <a:avLst>
              <a:gd name="adj" fmla="val 8594"/>
            </a:avLst>
          </a:prstGeom>
          <a:solidFill>
            <a:srgbClr val="FFFFFF">
              <a:shade val="85000"/>
            </a:srgbClr>
          </a:solidFill>
          <a:ln>
            <a:noFill/>
          </a:ln>
          <a:effectLst/>
        </p:spPr>
      </p:pic>
      <p:pic>
        <p:nvPicPr>
          <p:cNvPr id="1040" name="Picture 16" descr="P:\Data\My Documents\New Logos - June 2014\Weichert Financial Services Website.jpg"/>
          <p:cNvPicPr>
            <a:picLocks noChangeAspect="1" noChangeArrowheads="1"/>
          </p:cNvPicPr>
          <p:nvPr/>
        </p:nvPicPr>
        <p:blipFill>
          <a:blip r:embed="rId7" cstate="print"/>
          <a:srcRect/>
          <a:stretch>
            <a:fillRect/>
          </a:stretch>
        </p:blipFill>
        <p:spPr bwMode="auto">
          <a:xfrm>
            <a:off x="1127870" y="3124200"/>
            <a:ext cx="1227979" cy="560295"/>
          </a:xfrm>
          <a:prstGeom prst="roundRect">
            <a:avLst>
              <a:gd name="adj" fmla="val 8594"/>
            </a:avLst>
          </a:prstGeom>
          <a:solidFill>
            <a:srgbClr val="FFFFFF">
              <a:shade val="85000"/>
            </a:srgbClr>
          </a:solidFill>
          <a:ln>
            <a:noFill/>
          </a:ln>
          <a:effectLst/>
        </p:spPr>
      </p:pic>
      <p:pic>
        <p:nvPicPr>
          <p:cNvPr id="1041" name="Picture 17" descr="P:\Data\My Documents\New Logos - June 2014\Weichert Insurance Agency Logo New r2.jpg"/>
          <p:cNvPicPr>
            <a:picLocks noChangeAspect="1" noChangeArrowheads="1"/>
          </p:cNvPicPr>
          <p:nvPr/>
        </p:nvPicPr>
        <p:blipFill>
          <a:blip r:embed="rId8" cstate="print"/>
          <a:srcRect/>
          <a:stretch>
            <a:fillRect/>
          </a:stretch>
        </p:blipFill>
        <p:spPr bwMode="auto">
          <a:xfrm>
            <a:off x="1129553" y="3959750"/>
            <a:ext cx="1232648" cy="562244"/>
          </a:xfrm>
          <a:prstGeom prst="roundRect">
            <a:avLst>
              <a:gd name="adj" fmla="val 8594"/>
            </a:avLst>
          </a:prstGeom>
          <a:solidFill>
            <a:srgbClr val="FFFFFF">
              <a:shade val="85000"/>
            </a:srgbClr>
          </a:solidFill>
          <a:ln>
            <a:noFill/>
          </a:ln>
          <a:effectLst/>
        </p:spPr>
      </p:pic>
      <p:pic>
        <p:nvPicPr>
          <p:cNvPr id="1042" name="Picture 18" descr="P:\Data\My Documents\New Logos - June 2014\Weichert Title Companies Logo New.jpg"/>
          <p:cNvPicPr>
            <a:picLocks noChangeAspect="1" noChangeArrowheads="1"/>
          </p:cNvPicPr>
          <p:nvPr/>
        </p:nvPicPr>
        <p:blipFill>
          <a:blip r:embed="rId9" cstate="print"/>
          <a:srcRect/>
          <a:stretch>
            <a:fillRect/>
          </a:stretch>
        </p:blipFill>
        <p:spPr bwMode="auto">
          <a:xfrm>
            <a:off x="1128963" y="4798966"/>
            <a:ext cx="1231009" cy="561496"/>
          </a:xfrm>
          <a:prstGeom prst="roundRect">
            <a:avLst>
              <a:gd name="adj" fmla="val 8594"/>
            </a:avLst>
          </a:prstGeom>
          <a:solidFill>
            <a:srgbClr val="FFFFFF">
              <a:shade val="85000"/>
            </a:srgbClr>
          </a:solidFill>
          <a:ln>
            <a:noFill/>
          </a:ln>
          <a:effectLst/>
        </p:spPr>
      </p:pic>
      <p:pic>
        <p:nvPicPr>
          <p:cNvPr id="1043" name="Picture 19" descr="C:\Users\Bdakota\AppData\Local\Microsoft\Windows\Temporary Internet Files\Content.Outlook\WIUP1PZM\Weichert Referral Associates Logo jpg.jpg"/>
          <p:cNvPicPr>
            <a:picLocks noChangeAspect="1" noChangeArrowheads="1"/>
          </p:cNvPicPr>
          <p:nvPr/>
        </p:nvPicPr>
        <p:blipFill>
          <a:blip r:embed="rId10" cstate="print"/>
          <a:srcRect/>
          <a:stretch>
            <a:fillRect/>
          </a:stretch>
        </p:blipFill>
        <p:spPr bwMode="auto">
          <a:xfrm>
            <a:off x="3913793" y="2286000"/>
            <a:ext cx="1228362" cy="560295"/>
          </a:xfrm>
          <a:prstGeom prst="roundRect">
            <a:avLst>
              <a:gd name="adj" fmla="val 8594"/>
            </a:avLst>
          </a:prstGeom>
          <a:solidFill>
            <a:srgbClr val="FFFFFF">
              <a:shade val="85000"/>
            </a:srgbClr>
          </a:solidFill>
          <a:ln>
            <a:noFill/>
          </a:ln>
          <a:effectLst/>
        </p:spPr>
      </p:pic>
      <p:pic>
        <p:nvPicPr>
          <p:cNvPr id="1044" name="Picture 20" descr="C:\Users\Bdakota\AppData\Local\Microsoft\Windows\Temporary Internet Files\Content.Outlook\WIUP1PZM\Weichert Lead Network Logo jpg.jpg"/>
          <p:cNvPicPr>
            <a:picLocks noChangeAspect="1" noChangeArrowheads="1"/>
          </p:cNvPicPr>
          <p:nvPr/>
        </p:nvPicPr>
        <p:blipFill>
          <a:blip r:embed="rId11" cstate="print"/>
          <a:srcRect/>
          <a:stretch>
            <a:fillRect/>
          </a:stretch>
        </p:blipFill>
        <p:spPr bwMode="auto">
          <a:xfrm>
            <a:off x="3913792" y="3962400"/>
            <a:ext cx="1228361" cy="560294"/>
          </a:xfrm>
          <a:prstGeom prst="roundRect">
            <a:avLst>
              <a:gd name="adj" fmla="val 8594"/>
            </a:avLst>
          </a:prstGeom>
          <a:solidFill>
            <a:srgbClr val="FFFFFF">
              <a:shade val="85000"/>
            </a:srgbClr>
          </a:solidFill>
          <a:ln>
            <a:noFill/>
          </a:ln>
          <a:effectLst/>
        </p:spPr>
      </p:pic>
      <p:pic>
        <p:nvPicPr>
          <p:cNvPr id="4" name="Picture 3" descr="Democracy Title Agency.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6120245" y="4648200"/>
            <a:ext cx="2795155" cy="363963"/>
          </a:xfrm>
          <a:prstGeom prst="rect">
            <a:avLst/>
          </a:prstGeom>
        </p:spPr>
      </p:pic>
      <p:pic>
        <p:nvPicPr>
          <p:cNvPr id="5" name="Picture 4" descr="Mortgage Access.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400800" y="4038600"/>
            <a:ext cx="1981200" cy="313971"/>
          </a:xfrm>
          <a:prstGeom prst="rect">
            <a:avLst/>
          </a:prstGeom>
        </p:spPr>
      </p:pic>
      <p:pic>
        <p:nvPicPr>
          <p:cNvPr id="7" name="Picture 6" descr="PLI.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6675035" y="5219192"/>
            <a:ext cx="1478365" cy="419608"/>
          </a:xfrm>
          <a:prstGeom prst="rect">
            <a:avLst/>
          </a:prstGeom>
        </p:spPr>
      </p:pic>
      <p:pic>
        <p:nvPicPr>
          <p:cNvPr id="8" name="Picture 7" descr="Weichert Workforce Mobility Logo.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072216" y="5486400"/>
            <a:ext cx="880784" cy="882196"/>
          </a:xfrm>
          <a:prstGeom prst="rect">
            <a:avLst/>
          </a:prstGeom>
        </p:spPr>
      </p:pic>
      <p:pic>
        <p:nvPicPr>
          <p:cNvPr id="9" name="Picture 8" descr="Weichert Real Estate Affiliates Logo New.pn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914399" y="5667689"/>
            <a:ext cx="1905001" cy="722206"/>
          </a:xfrm>
          <a:prstGeom prst="rect">
            <a:avLst/>
          </a:prstGeom>
        </p:spPr>
      </p:pic>
      <p:pic>
        <p:nvPicPr>
          <p:cNvPr id="10" name="Picture 9" descr="Weichert University Logo.pn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158295" y="2286000"/>
            <a:ext cx="1842705" cy="632708"/>
          </a:xfrm>
          <a:prstGeom prst="rect">
            <a:avLst/>
          </a:prstGeom>
        </p:spPr>
      </p:pic>
      <p:sp>
        <p:nvSpPr>
          <p:cNvPr id="21" name="Rectangle 20"/>
          <p:cNvSpPr/>
          <p:nvPr/>
        </p:nvSpPr>
        <p:spPr>
          <a:xfrm>
            <a:off x="2946399" y="152400"/>
            <a:ext cx="185410" cy="215444"/>
          </a:xfrm>
          <a:prstGeom prst="rect">
            <a:avLst/>
          </a:prstGeom>
        </p:spPr>
        <p:txBody>
          <a:bodyPr wrap="square">
            <a:spAutoFit/>
          </a:bodyPr>
          <a:lstStyle/>
          <a:p>
            <a:r>
              <a:rPr lang="en-US" sz="800" dirty="0" smtClean="0">
                <a:solidFill>
                  <a:schemeClr val="accent2"/>
                </a:solidFill>
                <a:latin typeface="Arial"/>
                <a:cs typeface="Arial"/>
              </a:rPr>
              <a:t>®</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838200"/>
          </a:xfrm>
          <a:prstGeom prst="rect">
            <a:avLst/>
          </a:prstGeom>
        </p:spPr>
        <p:txBody>
          <a:bodyPr>
            <a:normAutofit/>
          </a:bodyPr>
          <a:lstStyle/>
          <a:p>
            <a:pPr algn="ctr"/>
            <a:r>
              <a:rPr lang="en-US" sz="4200" dirty="0" smtClean="0">
                <a:solidFill>
                  <a:srgbClr val="FFFF00"/>
                </a:solidFill>
              </a:rPr>
              <a:t>Weichert Financial Services </a:t>
            </a:r>
            <a:endParaRPr lang="en-US" sz="4200" dirty="0">
              <a:solidFill>
                <a:srgbClr val="FFFF00"/>
              </a:solidFill>
            </a:endParaRPr>
          </a:p>
        </p:txBody>
      </p:sp>
      <p:sp>
        <p:nvSpPr>
          <p:cNvPr id="3" name="Content Placeholder 2"/>
          <p:cNvSpPr>
            <a:spLocks noGrp="1"/>
          </p:cNvSpPr>
          <p:nvPr>
            <p:ph idx="4294967295"/>
          </p:nvPr>
        </p:nvSpPr>
        <p:spPr>
          <a:xfrm>
            <a:off x="304800" y="2247900"/>
            <a:ext cx="4267200" cy="2362200"/>
          </a:xfrm>
          <a:prstGeom prst="rect">
            <a:avLst/>
          </a:prstGeom>
        </p:spPr>
        <p:txBody>
          <a:bodyPr/>
          <a:lstStyle/>
          <a:p>
            <a:pPr marL="166688" indent="-166688">
              <a:spcBef>
                <a:spcPct val="50000"/>
              </a:spcBef>
              <a:buClrTx/>
              <a:buFont typeface="Arial" pitchFamily="34" charset="0"/>
              <a:buChar char="•"/>
            </a:pPr>
            <a:r>
              <a:rPr lang="en-US" sz="1800" b="0" dirty="0" smtClean="0">
                <a:latin typeface="Arial" charset="0"/>
              </a:rPr>
              <a:t>Established 1980 in Chatham NJ</a:t>
            </a:r>
          </a:p>
          <a:p>
            <a:pPr marL="166688" indent="-166688">
              <a:spcBef>
                <a:spcPct val="50000"/>
              </a:spcBef>
              <a:buClrTx/>
              <a:buFontTx/>
              <a:buChar char="•"/>
            </a:pPr>
            <a:r>
              <a:rPr lang="en-US" sz="1800" b="0" dirty="0" smtClean="0">
                <a:latin typeface="Arial" charset="0"/>
              </a:rPr>
              <a:t>Currently licensed in 38 states</a:t>
            </a:r>
            <a:br>
              <a:rPr lang="en-US" sz="1800" b="0" dirty="0" smtClean="0">
                <a:latin typeface="Arial" charset="0"/>
              </a:rPr>
            </a:br>
            <a:r>
              <a:rPr lang="en-US" sz="1800" b="0" dirty="0" smtClean="0">
                <a:latin typeface="Arial" charset="0"/>
              </a:rPr>
              <a:t>and the District of Columbia</a:t>
            </a:r>
          </a:p>
          <a:p>
            <a:pPr marL="166688" indent="-166688">
              <a:spcBef>
                <a:spcPct val="50000"/>
              </a:spcBef>
              <a:buClrTx/>
              <a:buFontTx/>
              <a:buChar char="•"/>
            </a:pPr>
            <a:r>
              <a:rPr lang="en-US" sz="1800" b="0" dirty="0" smtClean="0">
                <a:latin typeface="Arial" charset="0"/>
              </a:rPr>
              <a:t>96 Gold Services </a:t>
            </a:r>
            <a:r>
              <a:rPr lang="en-US" sz="1800" b="0" dirty="0" smtClean="0">
                <a:latin typeface="Arial" charset="0"/>
              </a:rPr>
              <a:t>Managers</a:t>
            </a:r>
          </a:p>
          <a:p>
            <a:pPr marL="166688" indent="-166688">
              <a:spcBef>
                <a:spcPct val="50000"/>
              </a:spcBef>
              <a:buClrTx/>
              <a:buFontTx/>
              <a:buChar char="•"/>
            </a:pPr>
            <a:r>
              <a:rPr lang="en-US" sz="1800" dirty="0" smtClean="0">
                <a:latin typeface="Arial" charset="0"/>
              </a:rPr>
              <a:t>Over 140 Operational Staff</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03990" y="1714403"/>
            <a:ext cx="4430994" cy="3390997"/>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685800"/>
          </a:xfrm>
          <a:prstGeom prst="rect">
            <a:avLst/>
          </a:prstGeom>
        </p:spPr>
        <p:txBody>
          <a:bodyPr>
            <a:noAutofit/>
          </a:bodyPr>
          <a:lstStyle/>
          <a:p>
            <a:pPr algn="ctr"/>
            <a:r>
              <a:rPr lang="en-US" sz="4200" dirty="0" smtClean="0">
                <a:solidFill>
                  <a:srgbClr val="FFFF00"/>
                </a:solidFill>
              </a:rPr>
              <a:t>Your Gold Services Manager</a:t>
            </a:r>
            <a:endParaRPr lang="en-US" sz="4200" dirty="0">
              <a:solidFill>
                <a:srgbClr val="FFFF00"/>
              </a:solidFill>
            </a:endParaRPr>
          </a:p>
        </p:txBody>
      </p:sp>
      <p:sp>
        <p:nvSpPr>
          <p:cNvPr id="6" name="Rectangle 5"/>
          <p:cNvSpPr/>
          <p:nvPr/>
        </p:nvSpPr>
        <p:spPr>
          <a:xfrm>
            <a:off x="3657600" y="1447800"/>
            <a:ext cx="1828800" cy="2209800"/>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72000"/>
            <a:ext cx="9144000" cy="1200329"/>
          </a:xfrm>
          <a:prstGeom prst="rect">
            <a:avLst/>
          </a:prstGeom>
        </p:spPr>
        <p:txBody>
          <a:bodyPr wrap="square">
            <a:spAutoFit/>
          </a:bodyPr>
          <a:lstStyle/>
          <a:p>
            <a:pPr algn="ctr"/>
            <a:r>
              <a:rPr lang="en-US" dirty="0" smtClean="0">
                <a:latin typeface="Arial"/>
                <a:cs typeface="Arial"/>
              </a:rPr>
              <a:t>MNLS Office </a:t>
            </a:r>
          </a:p>
          <a:p>
            <a:pPr algn="ctr"/>
            <a:r>
              <a:rPr lang="en-US" dirty="0" smtClean="0">
                <a:latin typeface="Arial"/>
                <a:cs typeface="Arial"/>
              </a:rPr>
              <a:t>Street Address, City, ST 12345 </a:t>
            </a:r>
          </a:p>
          <a:p>
            <a:pPr algn="ctr"/>
            <a:r>
              <a:rPr lang="en-US" dirty="0" smtClean="0">
                <a:latin typeface="Arial"/>
                <a:cs typeface="Arial"/>
              </a:rPr>
              <a:t>Office: 123-456-7891| Cell: 123-456-7890</a:t>
            </a:r>
          </a:p>
          <a:p>
            <a:pPr algn="ctr"/>
            <a:r>
              <a:rPr lang="en-US" dirty="0" smtClean="0">
                <a:latin typeface="Arial"/>
                <a:cs typeface="Arial"/>
              </a:rPr>
              <a:t>Fax: 973-456-7896 | Email: XXX@weichertfinancial.com</a:t>
            </a:r>
            <a:endParaRPr lang="en-US" dirty="0">
              <a:latin typeface="Arial"/>
              <a:cs typeface="Arial"/>
            </a:endParaRPr>
          </a:p>
        </p:txBody>
      </p:sp>
      <p:sp>
        <p:nvSpPr>
          <p:cNvPr id="8" name="Rectangle 7"/>
          <p:cNvSpPr/>
          <p:nvPr/>
        </p:nvSpPr>
        <p:spPr>
          <a:xfrm>
            <a:off x="3657600" y="3335178"/>
            <a:ext cx="1828800" cy="230832"/>
          </a:xfrm>
          <a:prstGeom prst="rect">
            <a:avLst/>
          </a:prstGeom>
        </p:spPr>
        <p:txBody>
          <a:bodyPr wrap="square">
            <a:spAutoFit/>
          </a:bodyPr>
          <a:lstStyle/>
          <a:p>
            <a:pPr algn="ctr"/>
            <a:r>
              <a:rPr lang="en-US" sz="900" dirty="0" smtClean="0">
                <a:latin typeface="Arial"/>
                <a:cs typeface="Arial"/>
              </a:rPr>
              <a:t>Insert your headshot here</a:t>
            </a:r>
            <a:endParaRPr lang="en-US" sz="900" dirty="0">
              <a:latin typeface="Arial"/>
              <a:cs typeface="Arial"/>
            </a:endParaRPr>
          </a:p>
        </p:txBody>
      </p:sp>
      <p:sp>
        <p:nvSpPr>
          <p:cNvPr id="11" name="Title 1"/>
          <p:cNvSpPr txBox="1">
            <a:spLocks/>
          </p:cNvSpPr>
          <p:nvPr/>
        </p:nvSpPr>
        <p:spPr>
          <a:xfrm>
            <a:off x="0" y="3810000"/>
            <a:ext cx="9144000" cy="685800"/>
          </a:xfrm>
          <a:prstGeom prst="rect">
            <a:avLst/>
          </a:prstGeom>
        </p:spPr>
        <p:txBody>
          <a:bodyPr>
            <a:normAutofit fontScale="975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1800" dirty="0" smtClean="0"/>
              <a:t>Your Name Here</a:t>
            </a:r>
            <a:br>
              <a:rPr lang="en-US" sz="1800" dirty="0" smtClean="0"/>
            </a:br>
            <a:r>
              <a:rPr lang="en-US" sz="1800" dirty="0" smtClean="0"/>
              <a:t>NMLS #</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idx="4294967295"/>
          </p:nvPr>
        </p:nvSpPr>
        <p:spPr>
          <a:xfrm>
            <a:off x="0" y="0"/>
            <a:ext cx="9144000" cy="762000"/>
          </a:xfrm>
          <a:prstGeom prst="rect">
            <a:avLst/>
          </a:prstGeom>
        </p:spPr>
        <p:txBody>
          <a:bodyPr>
            <a:normAutofit/>
          </a:bodyPr>
          <a:lstStyle/>
          <a:p>
            <a:pPr algn="ctr"/>
            <a:r>
              <a:rPr lang="en-US" sz="4200" dirty="0" smtClean="0">
                <a:solidFill>
                  <a:schemeClr val="accent2"/>
                </a:solidFill>
              </a:rPr>
              <a:t>About Me </a:t>
            </a:r>
            <a:endParaRPr lang="en-US" sz="4200" dirty="0">
              <a:solidFill>
                <a:schemeClr val="accent2"/>
              </a:solidFill>
            </a:endParaRPr>
          </a:p>
        </p:txBody>
      </p:sp>
      <p:sp>
        <p:nvSpPr>
          <p:cNvPr id="3" name="Content Placeholder 2"/>
          <p:cNvSpPr>
            <a:spLocks noGrp="1"/>
          </p:cNvSpPr>
          <p:nvPr>
            <p:ph idx="4294967295"/>
          </p:nvPr>
        </p:nvSpPr>
        <p:spPr>
          <a:xfrm>
            <a:off x="304800" y="4648200"/>
            <a:ext cx="3810000" cy="1828800"/>
          </a:xfrm>
          <a:prstGeom prst="rect">
            <a:avLst/>
          </a:prstGeom>
        </p:spPr>
        <p:txBody>
          <a:bodyPr/>
          <a:lstStyle/>
          <a:p>
            <a:pPr marL="119063" indent="-82550">
              <a:buClrTx/>
              <a:buFont typeface="Arial" pitchFamily="34" charset="0"/>
              <a:buChar char="•"/>
            </a:pPr>
            <a:r>
              <a:rPr lang="en-US" sz="1800" dirty="0" smtClean="0">
                <a:latin typeface="Arial"/>
                <a:cs typeface="Arial"/>
              </a:rPr>
              <a:t>Years of Service/ Experience</a:t>
            </a:r>
          </a:p>
          <a:p>
            <a:pPr marL="119063" indent="-82550">
              <a:buClrTx/>
              <a:buFont typeface="Arial" pitchFamily="34" charset="0"/>
              <a:buChar char="•"/>
            </a:pPr>
            <a:r>
              <a:rPr lang="en-US" sz="1800" dirty="0" smtClean="0">
                <a:latin typeface="Arial"/>
                <a:cs typeface="Arial"/>
              </a:rPr>
              <a:t>Areas of expertise</a:t>
            </a:r>
          </a:p>
          <a:p>
            <a:pPr marL="119063" indent="-82550">
              <a:buClrTx/>
              <a:buFont typeface="Arial" pitchFamily="34" charset="0"/>
              <a:buChar char="•"/>
            </a:pPr>
            <a:r>
              <a:rPr lang="en-US" sz="1800" dirty="0" smtClean="0">
                <a:latin typeface="Arial"/>
                <a:cs typeface="Arial"/>
              </a:rPr>
              <a:t>Additional languages spoken </a:t>
            </a:r>
          </a:p>
        </p:txBody>
      </p:sp>
      <p:sp>
        <p:nvSpPr>
          <p:cNvPr id="5" name="Rectangle 4"/>
          <p:cNvSpPr/>
          <p:nvPr/>
        </p:nvSpPr>
        <p:spPr>
          <a:xfrm>
            <a:off x="304800" y="1219200"/>
            <a:ext cx="3810000" cy="3416320"/>
          </a:xfrm>
          <a:prstGeom prst="rect">
            <a:avLst/>
          </a:prstGeom>
        </p:spPr>
        <p:txBody>
          <a:bodyPr wrap="square">
            <a:spAutoFit/>
          </a:bodyPr>
          <a:lstStyle/>
          <a:p>
            <a:r>
              <a:rPr lang="en-US" dirty="0" smtClean="0">
                <a:latin typeface="Arial"/>
                <a:ea typeface="Times" pitchFamily="18" charset="0"/>
                <a:cs typeface="Arial"/>
              </a:rPr>
              <a:t>As the Weichert Gold® Services Manager in the </a:t>
            </a:r>
            <a:r>
              <a:rPr lang="en-US" dirty="0" err="1" smtClean="0">
                <a:latin typeface="Arial"/>
                <a:ea typeface="Times" pitchFamily="18" charset="0"/>
                <a:cs typeface="Arial"/>
              </a:rPr>
              <a:t>Anytown</a:t>
            </a:r>
            <a:r>
              <a:rPr lang="en-US" dirty="0" smtClean="0">
                <a:latin typeface="Arial"/>
                <a:ea typeface="Times" pitchFamily="18" charset="0"/>
                <a:cs typeface="Arial"/>
              </a:rPr>
              <a:t> Office, </a:t>
            </a:r>
            <a:br>
              <a:rPr lang="en-US" dirty="0" smtClean="0">
                <a:latin typeface="Arial"/>
                <a:ea typeface="Times" pitchFamily="18" charset="0"/>
                <a:cs typeface="Arial"/>
              </a:rPr>
            </a:br>
            <a:r>
              <a:rPr lang="en-US" dirty="0" smtClean="0">
                <a:latin typeface="Arial"/>
                <a:ea typeface="Times" pitchFamily="18" charset="0"/>
                <a:cs typeface="Arial"/>
              </a:rPr>
              <a:t>I will gladly assist with your mortgage every step of the way. </a:t>
            </a:r>
            <a:br>
              <a:rPr lang="en-US" dirty="0" smtClean="0">
                <a:latin typeface="Arial"/>
                <a:ea typeface="Times" pitchFamily="18" charset="0"/>
                <a:cs typeface="Arial"/>
              </a:rPr>
            </a:br>
            <a:r>
              <a:rPr lang="en-US" dirty="0" smtClean="0">
                <a:latin typeface="Arial"/>
                <a:ea typeface="Times" pitchFamily="18" charset="0"/>
                <a:cs typeface="Arial"/>
              </a:rPr>
              <a:t>I will help you understand how much you can afford to spend and offer you a credit pre-approval. </a:t>
            </a:r>
            <a:br>
              <a:rPr lang="en-US" dirty="0" smtClean="0">
                <a:latin typeface="Arial"/>
                <a:ea typeface="Times" pitchFamily="18" charset="0"/>
                <a:cs typeface="Arial"/>
              </a:rPr>
            </a:br>
            <a:r>
              <a:rPr lang="en-US" dirty="0" smtClean="0">
                <a:latin typeface="Arial"/>
                <a:ea typeface="Times" pitchFamily="18" charset="0"/>
                <a:cs typeface="Arial"/>
              </a:rPr>
              <a:t>In turn, this will enable you to shop with the confidence that comes from knowing you can qualify for the amount of mortgage money </a:t>
            </a:r>
            <a:br>
              <a:rPr lang="en-US" dirty="0" smtClean="0">
                <a:latin typeface="Arial"/>
                <a:ea typeface="Times" pitchFamily="18" charset="0"/>
                <a:cs typeface="Arial"/>
              </a:rPr>
            </a:br>
            <a:r>
              <a:rPr lang="en-US" dirty="0" smtClean="0">
                <a:latin typeface="Arial"/>
                <a:ea typeface="Times" pitchFamily="18" charset="0"/>
                <a:cs typeface="Arial"/>
              </a:rPr>
              <a:t>you need.</a:t>
            </a:r>
            <a:endParaRPr lang="en-US" dirty="0">
              <a:latin typeface="Arial"/>
              <a:cs typeface="Aria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94497" y="1828800"/>
            <a:ext cx="4648619" cy="309816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3" name="Subtitle 2"/>
          <p:cNvSpPr>
            <a:spLocks noGrp="1"/>
          </p:cNvSpPr>
          <p:nvPr>
            <p:ph idx="4294967295"/>
          </p:nvPr>
        </p:nvSpPr>
        <p:spPr>
          <a:xfrm>
            <a:off x="228600" y="1524000"/>
            <a:ext cx="4648200" cy="4419600"/>
          </a:xfrm>
          <a:prstGeom prst="rect">
            <a:avLst/>
          </a:prstGeom>
        </p:spPr>
        <p:txBody>
          <a:bodyPr>
            <a:normAutofit/>
          </a:bodyPr>
          <a:lstStyle/>
          <a:p>
            <a:pPr marL="169863" indent="-133350">
              <a:lnSpc>
                <a:spcPct val="120000"/>
              </a:lnSpc>
              <a:spcBef>
                <a:spcPts val="0"/>
              </a:spcBef>
              <a:spcAft>
                <a:spcPts val="600"/>
              </a:spcAft>
              <a:buClrTx/>
              <a:buFont typeface="Arial" pitchFamily="34" charset="0"/>
              <a:buChar char="•"/>
            </a:pPr>
            <a:r>
              <a:rPr lang="en-US" sz="1800" dirty="0">
                <a:latin typeface="Arial"/>
                <a:cs typeface="Arial"/>
              </a:rPr>
              <a:t>Gain a full understanding of your wants and needs and be your reliable source for up-to-date information on all available mortgage products and programs.</a:t>
            </a:r>
          </a:p>
          <a:p>
            <a:pPr marL="169863" indent="-133350">
              <a:lnSpc>
                <a:spcPct val="120000"/>
              </a:lnSpc>
              <a:spcBef>
                <a:spcPts val="0"/>
              </a:spcBef>
              <a:spcAft>
                <a:spcPts val="600"/>
              </a:spcAft>
              <a:buClrTx/>
              <a:buFont typeface="Arial" pitchFamily="34" charset="0"/>
              <a:buChar char="•"/>
            </a:pPr>
            <a:r>
              <a:rPr lang="en-US" sz="1800" dirty="0">
                <a:latin typeface="Arial"/>
                <a:cs typeface="Arial"/>
              </a:rPr>
              <a:t>Perform a comprehensive and thorough affordability analysis so you truly understand your buying power.</a:t>
            </a:r>
          </a:p>
          <a:p>
            <a:pPr marL="169863" indent="-133350">
              <a:lnSpc>
                <a:spcPct val="120000"/>
              </a:lnSpc>
              <a:spcBef>
                <a:spcPts val="0"/>
              </a:spcBef>
              <a:spcAft>
                <a:spcPts val="600"/>
              </a:spcAft>
              <a:buClrTx/>
              <a:buFont typeface="Arial" pitchFamily="34" charset="0"/>
              <a:buChar char="•"/>
            </a:pPr>
            <a:r>
              <a:rPr lang="en-US" sz="1800" dirty="0">
                <a:latin typeface="Arial"/>
                <a:cs typeface="Arial"/>
              </a:rPr>
              <a:t>Educate you about the mortgage process and all the steps involved.</a:t>
            </a:r>
          </a:p>
          <a:p>
            <a:pPr marL="169863" indent="-133350">
              <a:lnSpc>
                <a:spcPct val="120000"/>
              </a:lnSpc>
              <a:spcBef>
                <a:spcPts val="0"/>
              </a:spcBef>
              <a:spcAft>
                <a:spcPts val="600"/>
              </a:spcAft>
              <a:buClrTx/>
              <a:buFont typeface="Arial" pitchFamily="34" charset="0"/>
              <a:buChar char="•"/>
            </a:pPr>
            <a:r>
              <a:rPr lang="en-US" sz="1800" dirty="0">
                <a:latin typeface="Arial"/>
                <a:cs typeface="Arial"/>
              </a:rPr>
              <a:t>Maintain the highest level of ethical and regulatory standards</a:t>
            </a:r>
            <a:r>
              <a:rPr lang="en-US" sz="1800" dirty="0" smtClean="0">
                <a:latin typeface="Arial"/>
                <a:cs typeface="Arial"/>
              </a:rPr>
              <a:t>.</a:t>
            </a:r>
            <a:endParaRPr lang="en-US" sz="1800" dirty="0">
              <a:latin typeface="Arial"/>
              <a:cs typeface="Arial"/>
            </a:endParaRPr>
          </a:p>
        </p:txBody>
      </p:sp>
      <p:sp>
        <p:nvSpPr>
          <p:cNvPr id="7" name="Title 1"/>
          <p:cNvSpPr txBox="1">
            <a:spLocks/>
          </p:cNvSpPr>
          <p:nvPr/>
        </p:nvSpPr>
        <p:spPr>
          <a:xfrm>
            <a:off x="0" y="0"/>
            <a:ext cx="9144000" cy="685800"/>
          </a:xfrm>
          <a:prstGeom prst="rect">
            <a:avLst/>
          </a:prstGeom>
        </p:spPr>
        <p:txBody>
          <a:bodyP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4200" smtClean="0">
                <a:solidFill>
                  <a:srgbClr val="FFFF00"/>
                </a:solidFill>
              </a:rPr>
              <a:t>Your Gold Services Manager</a:t>
            </a:r>
            <a:endParaRPr lang="en-US" sz="4200" dirty="0">
              <a:solidFill>
                <a:srgbClr val="FFFF00"/>
              </a:solidFill>
            </a:endParaRPr>
          </a:p>
        </p:txBody>
      </p:sp>
      <p:sp>
        <p:nvSpPr>
          <p:cNvPr id="8" name="Title 1"/>
          <p:cNvSpPr txBox="1">
            <a:spLocks/>
          </p:cNvSpPr>
          <p:nvPr/>
        </p:nvSpPr>
        <p:spPr>
          <a:xfrm>
            <a:off x="152400" y="1143000"/>
            <a:ext cx="6477000" cy="1219200"/>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1800" b="1" dirty="0" smtClean="0"/>
              <a:t>As a licensed mortgage loan originator, I pledge to:</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77496" y="2209800"/>
            <a:ext cx="3973707" cy="26524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0"/>
            <a:ext cx="4495800" cy="4343400"/>
          </a:xfrm>
          <a:prstGeom prst="rect">
            <a:avLst/>
          </a:prstGeom>
        </p:spPr>
        <p:txBody>
          <a:bodyPr>
            <a:normAutofit/>
          </a:bodyPr>
          <a:lstStyle/>
          <a:p>
            <a:pPr marL="228600" indent="-192088">
              <a:spcBef>
                <a:spcPts val="0"/>
              </a:spcBef>
              <a:spcAft>
                <a:spcPts val="1200"/>
              </a:spcAft>
              <a:buClrTx/>
              <a:buFont typeface="Arial"/>
              <a:buChar char="•"/>
            </a:pPr>
            <a:r>
              <a:rPr lang="en-US" sz="1800" dirty="0" smtClean="0">
                <a:solidFill>
                  <a:srgbClr val="000000"/>
                </a:solidFill>
                <a:latin typeface="Arial"/>
                <a:cs typeface="Arial"/>
              </a:rPr>
              <a:t>Always keep you updated on your loan status and respond to all inquiries in a timely fashion.</a:t>
            </a:r>
          </a:p>
          <a:p>
            <a:pPr marL="228600" indent="-192088">
              <a:spcBef>
                <a:spcPts val="0"/>
              </a:spcBef>
              <a:spcAft>
                <a:spcPts val="1200"/>
              </a:spcAft>
              <a:buClrTx/>
              <a:buFont typeface="Arial"/>
              <a:buChar char="•"/>
            </a:pPr>
            <a:r>
              <a:rPr lang="en-US" sz="1800" dirty="0" smtClean="0">
                <a:solidFill>
                  <a:srgbClr val="000000"/>
                </a:solidFill>
                <a:latin typeface="Arial"/>
                <a:cs typeface="Arial"/>
              </a:rPr>
              <a:t>Continually keep your Sales Associate and all other service providers informed of progress along the way.</a:t>
            </a:r>
          </a:p>
          <a:p>
            <a:pPr marL="228600" indent="-192088">
              <a:spcBef>
                <a:spcPts val="0"/>
              </a:spcBef>
              <a:spcAft>
                <a:spcPts val="1200"/>
              </a:spcAft>
              <a:buClrTx/>
              <a:buFont typeface="Arial"/>
              <a:buChar char="•"/>
            </a:pPr>
            <a:r>
              <a:rPr lang="en-US" sz="1800" dirty="0" smtClean="0">
                <a:solidFill>
                  <a:srgbClr val="000000"/>
                </a:solidFill>
                <a:latin typeface="Arial"/>
                <a:cs typeface="Arial"/>
              </a:rPr>
              <a:t>Communicate with you throughout </a:t>
            </a:r>
            <a:br>
              <a:rPr lang="en-US" sz="1800" dirty="0" smtClean="0">
                <a:solidFill>
                  <a:srgbClr val="000000"/>
                </a:solidFill>
                <a:latin typeface="Arial"/>
                <a:cs typeface="Arial"/>
              </a:rPr>
            </a:br>
            <a:r>
              <a:rPr lang="en-US" sz="1800" dirty="0" smtClean="0">
                <a:solidFill>
                  <a:srgbClr val="000000"/>
                </a:solidFill>
                <a:latin typeface="Arial"/>
                <a:cs typeface="Arial"/>
              </a:rPr>
              <a:t>the process to help you meet your scheduled closing date.</a:t>
            </a:r>
          </a:p>
          <a:p>
            <a:pPr marL="228600" indent="-192088">
              <a:spcBef>
                <a:spcPts val="0"/>
              </a:spcBef>
              <a:spcAft>
                <a:spcPts val="1200"/>
              </a:spcAft>
              <a:buClrTx/>
              <a:buFont typeface="Arial"/>
              <a:buChar char="•"/>
            </a:pPr>
            <a:r>
              <a:rPr lang="en-US" sz="1800" dirty="0" smtClean="0">
                <a:solidFill>
                  <a:srgbClr val="000000"/>
                </a:solidFill>
                <a:latin typeface="Arial"/>
                <a:cs typeface="Arial"/>
              </a:rPr>
              <a:t>Facilitate communications with our </a:t>
            </a:r>
            <a:br>
              <a:rPr lang="en-US" sz="1800" dirty="0" smtClean="0">
                <a:solidFill>
                  <a:srgbClr val="000000"/>
                </a:solidFill>
                <a:latin typeface="Arial"/>
                <a:cs typeface="Arial"/>
              </a:rPr>
            </a:br>
            <a:r>
              <a:rPr lang="en-US" sz="1800" dirty="0" smtClean="0">
                <a:solidFill>
                  <a:srgbClr val="000000"/>
                </a:solidFill>
                <a:latin typeface="Arial"/>
                <a:cs typeface="Arial"/>
              </a:rPr>
              <a:t>title and insurance partners, should </a:t>
            </a:r>
            <a:br>
              <a:rPr lang="en-US" sz="1800" dirty="0" smtClean="0">
                <a:solidFill>
                  <a:srgbClr val="000000"/>
                </a:solidFill>
                <a:latin typeface="Arial"/>
                <a:cs typeface="Arial"/>
              </a:rPr>
            </a:br>
            <a:r>
              <a:rPr lang="en-US" sz="1800" dirty="0" smtClean="0">
                <a:solidFill>
                  <a:srgbClr val="000000"/>
                </a:solidFill>
                <a:latin typeface="Arial"/>
                <a:cs typeface="Arial"/>
              </a:rPr>
              <a:t>you choose to use our complete suite </a:t>
            </a:r>
            <a:br>
              <a:rPr lang="en-US" sz="1800" dirty="0" smtClean="0">
                <a:solidFill>
                  <a:srgbClr val="000000"/>
                </a:solidFill>
                <a:latin typeface="Arial"/>
                <a:cs typeface="Arial"/>
              </a:rPr>
            </a:br>
            <a:r>
              <a:rPr lang="en-US" sz="1800" dirty="0" smtClean="0">
                <a:solidFill>
                  <a:srgbClr val="000000"/>
                </a:solidFill>
                <a:latin typeface="Arial"/>
                <a:cs typeface="Arial"/>
              </a:rPr>
              <a:t>of services.</a:t>
            </a:r>
          </a:p>
        </p:txBody>
      </p:sp>
      <p:sp>
        <p:nvSpPr>
          <p:cNvPr id="4" name="Rectangle 3"/>
          <p:cNvSpPr/>
          <p:nvPr/>
        </p:nvSpPr>
        <p:spPr>
          <a:xfrm>
            <a:off x="0" y="0"/>
            <a:ext cx="9144000" cy="762000"/>
          </a:xfrm>
          <a:prstGeom prst="rect">
            <a:avLst/>
          </a:prstGeom>
          <a:ln>
            <a:noFill/>
          </a:ln>
          <a:effectLst>
            <a:softEdge rad="12700"/>
          </a:effectLst>
        </p:spPr>
        <p:style>
          <a:lnRef idx="3">
            <a:schemeClr val="lt1"/>
          </a:lnRef>
          <a:fillRef idx="1">
            <a:schemeClr val="dk1"/>
          </a:fillRef>
          <a:effectRef idx="1">
            <a:schemeClr val="dk1"/>
          </a:effectRef>
          <a:fontRef idx="minor">
            <a:schemeClr val="lt1"/>
          </a:fontRef>
        </p:style>
        <p:txBody>
          <a:bodyPr rtlCol="0" anchor="ctr"/>
          <a:lstStyle/>
          <a:p>
            <a:pPr algn="ctr"/>
            <a:endParaRPr lang="en-US" dirty="0" smtClean="0"/>
          </a:p>
          <a:p>
            <a:pPr algn="ctr"/>
            <a:endParaRPr lang="en-US" dirty="0"/>
          </a:p>
        </p:txBody>
      </p:sp>
      <p:sp>
        <p:nvSpPr>
          <p:cNvPr id="5" name="Title 1"/>
          <p:cNvSpPr txBox="1">
            <a:spLocks/>
          </p:cNvSpPr>
          <p:nvPr/>
        </p:nvSpPr>
        <p:spPr>
          <a:xfrm>
            <a:off x="152400" y="1143000"/>
            <a:ext cx="6477000" cy="1219200"/>
          </a:xfrm>
          <a:prstGeom prst="rect">
            <a:avLst/>
          </a:prstGeom>
        </p:spPr>
        <p:txBody>
          <a:bodyP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sz="1800" b="1" dirty="0" smtClean="0"/>
              <a:t>As a licensed mortgage loan originator, I pledge to:</a:t>
            </a:r>
            <a:endParaRPr lang="en-US" sz="1800" b="1" dirty="0"/>
          </a:p>
        </p:txBody>
      </p:sp>
      <p:sp>
        <p:nvSpPr>
          <p:cNvPr id="6" name="Title 1"/>
          <p:cNvSpPr txBox="1">
            <a:spLocks/>
          </p:cNvSpPr>
          <p:nvPr/>
        </p:nvSpPr>
        <p:spPr>
          <a:xfrm>
            <a:off x="0" y="0"/>
            <a:ext cx="9144000" cy="685800"/>
          </a:xfrm>
          <a:prstGeom prst="rect">
            <a:avLst/>
          </a:prstGeom>
        </p:spPr>
        <p:txBody>
          <a:bodyP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sz="4200" smtClean="0">
                <a:solidFill>
                  <a:srgbClr val="FFFF00"/>
                </a:solidFill>
              </a:rPr>
              <a:t>Your Gold Services Manager</a:t>
            </a:r>
            <a:endParaRPr lang="en-US" sz="4200"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1318" y="2133600"/>
            <a:ext cx="4098124" cy="2735498"/>
          </a:xfrm>
          <a:prstGeom prst="rect">
            <a:avLst/>
          </a:prstGeom>
          <a:ln>
            <a:solidFill>
              <a:schemeClr val="tx1"/>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chnic">
  <a:themeElements>
    <a:clrScheme name="Custom 8">
      <a:dk1>
        <a:sysClr val="windowText" lastClr="000000"/>
      </a:dk1>
      <a:lt1>
        <a:sysClr val="window" lastClr="FFFFFF"/>
      </a:lt1>
      <a:dk2>
        <a:srgbClr val="FFFFFF"/>
      </a:dk2>
      <a:lt2>
        <a:srgbClr val="FFFFFF"/>
      </a:lt2>
      <a:accent1>
        <a:srgbClr val="FFFFFF"/>
      </a:accent1>
      <a:accent2>
        <a:srgbClr val="FFFF00"/>
      </a:accent2>
      <a:accent3>
        <a:srgbClr val="A5A5A5"/>
      </a:accent3>
      <a:accent4>
        <a:srgbClr val="FFF654"/>
      </a:accent4>
      <a:accent5>
        <a:srgbClr val="FFFFFF"/>
      </a:accent5>
      <a:accent6>
        <a:srgbClr val="FFF654"/>
      </a:accent6>
      <a:hlink>
        <a:srgbClr val="FFFF00"/>
      </a:hlink>
      <a:folHlink>
        <a:srgbClr val="FFC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2385</TotalTime>
  <Words>1194</Words>
  <Application>Microsoft Office PowerPoint</Application>
  <PresentationFormat>On-screen Show (4:3)</PresentationFormat>
  <Paragraphs>163</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Weichert Anytown Office</vt:lpstr>
      <vt:lpstr>Slide 2</vt:lpstr>
      <vt:lpstr>Mission Statement</vt:lpstr>
      <vt:lpstr>Weichert Family of Companies </vt:lpstr>
      <vt:lpstr>Weichert Financial Services </vt:lpstr>
      <vt:lpstr>Your Gold Services Manager</vt:lpstr>
      <vt:lpstr>About Me </vt:lpstr>
      <vt:lpstr>Slide 8</vt:lpstr>
      <vt:lpstr>Slide 9</vt:lpstr>
      <vt:lpstr>My Commitment to You</vt:lpstr>
      <vt:lpstr>You can benefit from Weichert</vt:lpstr>
      <vt:lpstr>Slide 12</vt:lpstr>
      <vt:lpstr>Your Mortgage Loan Checklist </vt:lpstr>
      <vt:lpstr>Your Mortgage Loan Checklist </vt:lpstr>
      <vt:lpstr>Slide 15</vt:lpstr>
      <vt:lpstr>Slide 16</vt:lpstr>
      <vt:lpstr>Here’s an ARM so good, it deserves a hand.</vt:lpstr>
      <vt:lpstr>Slide 18</vt:lpstr>
      <vt:lpstr>Slide 19</vt:lpstr>
      <vt:lpstr>Weichert Insurance Agency </vt:lpstr>
      <vt:lpstr>Weichert Insurance Agency </vt:lpstr>
      <vt:lpstr>Weichert Title Companies </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Weichert, Realtors- Randolph</dc:title>
  <dc:creator>bdakota</dc:creator>
  <cp:lastModifiedBy>bdakota</cp:lastModifiedBy>
  <cp:revision>212</cp:revision>
  <dcterms:created xsi:type="dcterms:W3CDTF">2016-01-20T20:26:12Z</dcterms:created>
  <dcterms:modified xsi:type="dcterms:W3CDTF">2016-04-14T13:12:25Z</dcterms:modified>
</cp:coreProperties>
</file>