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260" r:id="rId2"/>
    <p:sldId id="317" r:id="rId3"/>
    <p:sldId id="288" r:id="rId4"/>
    <p:sldId id="290" r:id="rId5"/>
    <p:sldId id="309" r:id="rId6"/>
    <p:sldId id="291" r:id="rId7"/>
    <p:sldId id="304" r:id="rId8"/>
    <p:sldId id="302" r:id="rId9"/>
    <p:sldId id="303" r:id="rId10"/>
    <p:sldId id="281" r:id="rId11"/>
    <p:sldId id="282" r:id="rId12"/>
    <p:sldId id="285" r:id="rId13"/>
    <p:sldId id="284" r:id="rId14"/>
    <p:sldId id="305" r:id="rId15"/>
    <p:sldId id="266" r:id="rId16"/>
    <p:sldId id="307" r:id="rId17"/>
    <p:sldId id="313" r:id="rId18"/>
    <p:sldId id="306" r:id="rId19"/>
    <p:sldId id="316" r:id="rId20"/>
    <p:sldId id="275" r:id="rId21"/>
    <p:sldId id="256" r:id="rId22"/>
    <p:sldId id="274" r:id="rId23"/>
    <p:sldId id="311" r:id="rId24"/>
    <p:sldId id="276" r:id="rId25"/>
    <p:sldId id="314" r:id="rId26"/>
    <p:sldId id="278" r:id="rId27"/>
    <p:sldId id="312" r:id="rId28"/>
    <p:sldId id="308" r:id="rId29"/>
    <p:sldId id="315" r:id="rId3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103" autoAdjust="0"/>
    <p:restoredTop sz="94660"/>
  </p:normalViewPr>
  <p:slideViewPr>
    <p:cSldViewPr>
      <p:cViewPr varScale="1">
        <p:scale>
          <a:sx n="64" d="100"/>
          <a:sy n="64" d="100"/>
        </p:scale>
        <p:origin x="-1248"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dirty="0">
                <a:latin typeface="Arial" charset="0"/>
                <a:cs typeface="Arial" charset="0"/>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atin typeface="Arial" charset="0"/>
                <a:cs typeface="Arial" charset="0"/>
              </a:defRPr>
            </a:lvl1pPr>
          </a:lstStyle>
          <a:p>
            <a:pPr>
              <a:defRPr/>
            </a:pPr>
            <a:fld id="{765BDA93-7E8D-48D7-BFED-BA76825665D4}" type="datetimeFigureOut">
              <a:rPr lang="en-US"/>
              <a:pPr>
                <a:defRPr/>
              </a:pPr>
              <a:t>11/4/2015</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dirty="0">
                <a:latin typeface="Arial" charset="0"/>
                <a:cs typeface="Arial" charset="0"/>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atin typeface="Arial" charset="0"/>
                <a:cs typeface="Arial" charset="0"/>
              </a:defRPr>
            </a:lvl1pPr>
          </a:lstStyle>
          <a:p>
            <a:pPr>
              <a:defRPr/>
            </a:pPr>
            <a:fld id="{BAF12379-C690-43C6-AC4F-B8F7EC21376A}"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dirty="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3582781E-0EBF-492A-82FE-146F2749816D}" type="datetimeFigureOut">
              <a:rPr lang="en-US"/>
              <a:pPr>
                <a:defRPr/>
              </a:pPr>
              <a:t>11/4/2015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dirty="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906762A3-100C-47DD-96BB-06A7EE58CC00}"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E130E11-3980-439F-AC09-1E156338F0C5}" type="datetimeFigureOut">
              <a:rPr lang="en-US"/>
              <a:pPr>
                <a:defRPr/>
              </a:pPr>
              <a:t>11/4/2015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130EEEF-9E99-451D-9F18-8C14311898AF}"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33A4DC8-B7D8-45F7-A7B8-F8427271AEF4}" type="datetimeFigureOut">
              <a:rPr lang="en-US"/>
              <a:pPr>
                <a:defRPr/>
              </a:pPr>
              <a:t>11/4/2015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5AC6A5F-17F1-454D-A8BC-A991EC62430C}"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EF300D9-4DCE-4760-8760-67475B102311}" type="datetimeFigureOut">
              <a:rPr lang="en-US"/>
              <a:pPr>
                <a:defRPr/>
              </a:pPr>
              <a:t>11/4/2015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B22EDA1-CFA3-42A2-8F7A-BAFECC2667EF}"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9FF7F07-566E-4520-9FE3-ED9060F04DDC}" type="datetimeFigureOut">
              <a:rPr lang="en-US"/>
              <a:pPr>
                <a:defRPr/>
              </a:pPr>
              <a:t>11/4/2015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9A8DA89-9A68-4299-9A09-0E978B7E2A5B}"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E38EABE-C1C8-4106-9B38-592ECEAA93C2}" type="datetimeFigureOut">
              <a:rPr lang="en-US"/>
              <a:pPr>
                <a:defRPr/>
              </a:pPr>
              <a:t>11/4/2015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A38E6EA-CF64-4955-BDEC-A6F4618E1D01}"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86BDFC8-B691-4CC3-A414-B22BBF64096A}" type="datetimeFigureOut">
              <a:rPr lang="en-US"/>
              <a:pPr>
                <a:defRPr/>
              </a:pPr>
              <a:t>11/4/2015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284116C-29F1-4694-9F49-CBBC0E391C01}"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0922792-6683-4D33-87A5-0F5A7250D889}" type="datetimeFigureOut">
              <a:rPr lang="en-US"/>
              <a:pPr>
                <a:defRPr/>
              </a:pPr>
              <a:t>11/4/2015</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05F1635-732A-48C5-B367-7E189DA0AF1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D3E5B05-EF21-4229-A798-43B3EFEB8F74}" type="datetimeFigureOut">
              <a:rPr lang="en-US"/>
              <a:pPr>
                <a:defRPr/>
              </a:pPr>
              <a:t>11/4/2015</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BF1AA166-9CD4-470F-B7C7-33B6EC5E9C3B}"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7D200F3-494C-4578-827D-45038AAE2EC9}" type="datetimeFigureOut">
              <a:rPr lang="en-US"/>
              <a:pPr>
                <a:defRPr/>
              </a:pPr>
              <a:t>11/4/2015</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C9125A1-2725-402F-9F67-0A81706A808C}"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E8EC0A5-137E-4EE1-A9D8-CB4BF993F2A7}" type="datetimeFigureOut">
              <a:rPr lang="en-US"/>
              <a:pPr>
                <a:defRPr/>
              </a:pPr>
              <a:t>11/4/2015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89B14F0-371D-421F-8C5E-0297A0E824C1}"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3882377-347A-4F6B-B801-D77E1CBED482}" type="datetimeFigureOut">
              <a:rPr lang="en-US"/>
              <a:pPr>
                <a:defRPr/>
              </a:pPr>
              <a:t>11/4/2015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F02CB06-B5AD-4E6A-81AC-DE14438D8C61}"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49DE3904-33AE-4AB0-95AB-35A54DCE71D2}" type="datetimeFigureOut">
              <a:rPr lang="en-US"/>
              <a:pPr>
                <a:defRPr/>
              </a:pPr>
              <a:t>11/4/2015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FE81D55F-0BCD-4FFD-A01E-E7925C1CCE70}" type="slidenum">
              <a:rPr lang="en-US"/>
              <a:pPr>
                <a:defRPr/>
              </a:pPr>
              <a:t>‹#›</a:t>
            </a:fld>
            <a:endParaRPr lang="en-US" dirty="0"/>
          </a:p>
        </p:txBody>
      </p:sp>
      <p:sp>
        <p:nvSpPr>
          <p:cNvPr id="8" name="Rectangle 7"/>
          <p:cNvSpPr/>
          <p:nvPr userDrawn="1"/>
        </p:nvSpPr>
        <p:spPr>
          <a:xfrm>
            <a:off x="0" y="6172200"/>
            <a:ext cx="9144000" cy="685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1032" name="Picture 8" descr="https://www.weichertone.com/WeichertOne/images/common/marketing/logos/WRLogo_t.jpg"/>
          <p:cNvPicPr>
            <a:picLocks noChangeAspect="1" noChangeArrowheads="1"/>
          </p:cNvPicPr>
          <p:nvPr userDrawn="1"/>
        </p:nvPicPr>
        <p:blipFill>
          <a:blip r:embed="rId13" cstate="print"/>
          <a:srcRect/>
          <a:stretch>
            <a:fillRect/>
          </a:stretch>
        </p:blipFill>
        <p:spPr bwMode="auto">
          <a:xfrm>
            <a:off x="7924800" y="6248401"/>
            <a:ext cx="1100032" cy="50255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Georgia" pitchFamily="18" charset="0"/>
        </a:defRPr>
      </a:lvl2pPr>
      <a:lvl3pPr algn="ctr" rtl="0" eaLnBrk="0" fontAlgn="base" hangingPunct="0">
        <a:spcBef>
          <a:spcPct val="0"/>
        </a:spcBef>
        <a:spcAft>
          <a:spcPct val="0"/>
        </a:spcAft>
        <a:defRPr sz="4400">
          <a:solidFill>
            <a:schemeClr val="tx1"/>
          </a:solidFill>
          <a:latin typeface="Georgia" pitchFamily="18" charset="0"/>
        </a:defRPr>
      </a:lvl3pPr>
      <a:lvl4pPr algn="ctr" rtl="0" eaLnBrk="0" fontAlgn="base" hangingPunct="0">
        <a:spcBef>
          <a:spcPct val="0"/>
        </a:spcBef>
        <a:spcAft>
          <a:spcPct val="0"/>
        </a:spcAft>
        <a:defRPr sz="4400">
          <a:solidFill>
            <a:schemeClr val="tx1"/>
          </a:solidFill>
          <a:latin typeface="Georgia" pitchFamily="18" charset="0"/>
        </a:defRPr>
      </a:lvl4pPr>
      <a:lvl5pPr algn="ctr" rtl="0" eaLnBrk="0" fontAlgn="base" hangingPunct="0">
        <a:spcBef>
          <a:spcPct val="0"/>
        </a:spcBef>
        <a:spcAft>
          <a:spcPct val="0"/>
        </a:spcAft>
        <a:defRPr sz="4400">
          <a:solidFill>
            <a:schemeClr val="tx1"/>
          </a:solidFill>
          <a:latin typeface="Georgia" pitchFamily="18"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 name="TextBox 10"/>
          <p:cNvSpPr txBox="1">
            <a:spLocks noChangeArrowheads="1"/>
          </p:cNvSpPr>
          <p:nvPr/>
        </p:nvSpPr>
        <p:spPr bwMode="auto">
          <a:xfrm>
            <a:off x="2743200" y="914400"/>
            <a:ext cx="6172200" cy="4760913"/>
          </a:xfrm>
          <a:prstGeom prst="rect">
            <a:avLst/>
          </a:prstGeom>
          <a:noFill/>
          <a:ln w="9525">
            <a:noFill/>
            <a:miter lim="800000"/>
            <a:headEnd/>
            <a:tailEnd/>
          </a:ln>
        </p:spPr>
        <p:txBody>
          <a:bodyPr/>
          <a:lstStyle/>
          <a:p>
            <a:pPr marL="288925" indent="-288925">
              <a:spcBef>
                <a:spcPts val="600"/>
              </a:spcBef>
              <a:spcAft>
                <a:spcPts val="600"/>
              </a:spcAft>
              <a:buFont typeface="Arial" pitchFamily="34" charset="0"/>
              <a:buChar char="•"/>
              <a:defRPr/>
            </a:pPr>
            <a:r>
              <a:rPr lang="en-US" sz="2400" dirty="0">
                <a:latin typeface="+mn-lt"/>
              </a:rPr>
              <a:t>Lives with wife and our soon-to-be-born daughter in Philly</a:t>
            </a:r>
          </a:p>
          <a:p>
            <a:pPr marL="288925" indent="-288925">
              <a:spcBef>
                <a:spcPts val="600"/>
              </a:spcBef>
              <a:spcAft>
                <a:spcPts val="600"/>
              </a:spcAft>
              <a:buFont typeface="Arial" pitchFamily="34" charset="0"/>
              <a:buChar char="•"/>
              <a:defRPr/>
            </a:pPr>
            <a:r>
              <a:rPr lang="en-US" sz="2400" dirty="0">
                <a:latin typeface="+mn-lt"/>
              </a:rPr>
              <a:t>Attorney for 9 years </a:t>
            </a:r>
          </a:p>
          <a:p>
            <a:pPr marL="288925" indent="-288925">
              <a:spcBef>
                <a:spcPts val="600"/>
              </a:spcBef>
              <a:spcAft>
                <a:spcPts val="600"/>
              </a:spcAft>
              <a:buFont typeface="Arial" pitchFamily="34" charset="0"/>
              <a:buChar char="•"/>
              <a:defRPr/>
            </a:pPr>
            <a:r>
              <a:rPr lang="en-US" sz="2400" dirty="0">
                <a:latin typeface="+mn-lt"/>
              </a:rPr>
              <a:t>Worked in political campaigns, government relations consulting</a:t>
            </a:r>
          </a:p>
          <a:p>
            <a:pPr marL="288925" indent="-288925">
              <a:spcBef>
                <a:spcPts val="600"/>
              </a:spcBef>
              <a:spcAft>
                <a:spcPts val="600"/>
              </a:spcAft>
              <a:buFont typeface="Arial" pitchFamily="34" charset="0"/>
              <a:buChar char="•"/>
              <a:defRPr/>
            </a:pPr>
            <a:r>
              <a:rPr lang="en-US" sz="2400" dirty="0">
                <a:latin typeface="+mn-lt"/>
              </a:rPr>
              <a:t>Entered Real Estate to leverage these contacts – worked for almost 2 years doing business development for Keller Williams Center City ownership.</a:t>
            </a:r>
          </a:p>
          <a:p>
            <a:pPr marL="288925" indent="-288925">
              <a:spcBef>
                <a:spcPts val="600"/>
              </a:spcBef>
              <a:spcAft>
                <a:spcPts val="600"/>
              </a:spcAft>
              <a:buFont typeface="Arial" pitchFamily="34" charset="0"/>
              <a:buChar char="•"/>
              <a:defRPr/>
            </a:pPr>
            <a:r>
              <a:rPr lang="en-US" sz="2400" dirty="0">
                <a:latin typeface="+mn-lt"/>
              </a:rPr>
              <a:t>Became “Team Leader”/CEO of Keller Williams Center City, and eventually a shareholder, for almost 3 years.</a:t>
            </a:r>
          </a:p>
        </p:txBody>
      </p:sp>
      <p:sp>
        <p:nvSpPr>
          <p:cNvPr id="13" name="TextBox 12"/>
          <p:cNvSpPr txBox="1"/>
          <p:nvPr/>
        </p:nvSpPr>
        <p:spPr>
          <a:xfrm>
            <a:off x="1752600" y="76200"/>
            <a:ext cx="5638800" cy="708025"/>
          </a:xfrm>
          <a:prstGeom prst="rect">
            <a:avLst/>
          </a:prstGeom>
          <a:noFill/>
        </p:spPr>
        <p:txBody>
          <a:bodyPr>
            <a:spAutoFit/>
          </a:bodyPr>
          <a:lstStyle/>
          <a:p>
            <a:pPr algn="ctr">
              <a:defRPr/>
            </a:pPr>
            <a:r>
              <a:rPr lang="en-US" sz="4000" b="1" dirty="0">
                <a:latin typeface="+mj-lt"/>
              </a:rPr>
              <a:t>Meet Ted Mucellin</a:t>
            </a:r>
          </a:p>
        </p:txBody>
      </p:sp>
      <p:pic>
        <p:nvPicPr>
          <p:cNvPr id="14" name="Picture 4" descr="https://scontent-iad3-1.xx.fbcdn.net/hphotos-xpa1/v/t1.0-9/10392583_10152679470607327_8856840874827026237_n.jpg?oh=4de08562dd6a05416e24fcee0bcb3513&amp;oe=567FA8AD"/>
          <p:cNvPicPr>
            <a:picLocks noChangeAspect="1" noChangeArrowheads="1"/>
          </p:cNvPicPr>
          <p:nvPr/>
        </p:nvPicPr>
        <p:blipFill>
          <a:blip r:embed="rId2" cstate="print">
            <a:lum bright="20000" contrast="8000"/>
          </a:blip>
          <a:srcRect/>
          <a:stretch>
            <a:fillRect/>
          </a:stretch>
        </p:blipFill>
        <p:spPr bwMode="auto">
          <a:xfrm>
            <a:off x="457200" y="1722438"/>
            <a:ext cx="1804988" cy="2925762"/>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228600"/>
            <a:ext cx="8229600" cy="1143000"/>
          </a:xfrm>
        </p:spPr>
        <p:txBody>
          <a:bodyPr/>
          <a:lstStyle/>
          <a:p>
            <a:pPr eaLnBrk="1" hangingPunct="1"/>
            <a:r>
              <a:rPr lang="en-US" sz="4000" b="1" smtClean="0"/>
              <a:t>The Task of Convincing </a:t>
            </a:r>
            <a:br>
              <a:rPr lang="en-US" sz="4000" b="1" smtClean="0"/>
            </a:br>
            <a:r>
              <a:rPr lang="en-US" sz="4000" b="1" smtClean="0"/>
              <a:t>Others to Join</a:t>
            </a:r>
          </a:p>
        </p:txBody>
      </p:sp>
      <p:sp>
        <p:nvSpPr>
          <p:cNvPr id="11267" name="Content Placeholder 2"/>
          <p:cNvSpPr>
            <a:spLocks noGrp="1"/>
          </p:cNvSpPr>
          <p:nvPr>
            <p:ph idx="1"/>
          </p:nvPr>
        </p:nvSpPr>
        <p:spPr>
          <a:xfrm>
            <a:off x="647700" y="1874838"/>
            <a:ext cx="7848600" cy="2925762"/>
          </a:xfrm>
        </p:spPr>
        <p:txBody>
          <a:bodyPr/>
          <a:lstStyle/>
          <a:p>
            <a:pPr marL="0" indent="0" eaLnBrk="1" hangingPunct="1">
              <a:buFont typeface="Arial" charset="0"/>
              <a:buNone/>
            </a:pPr>
            <a:r>
              <a:rPr lang="en-US" smtClean="0"/>
              <a:t>It can be daunting overcoming the Keller Williams Model. Knowing how to understand an experienced recruits needs and be able to verbalize the differences between Weichert and Keller Williams are key. </a:t>
            </a:r>
          </a:p>
          <a:p>
            <a:pPr marL="0" indent="0" eaLnBrk="1" hangingPunct="1"/>
            <a:endParaRPr lang="en-US" smtClean="0"/>
          </a:p>
        </p:txBody>
      </p:sp>
      <p:pic>
        <p:nvPicPr>
          <p:cNvPr id="11268" name="Picture 5" descr="http://notesofinspiration.com/wp-content/uploads/2010/07/key.png"/>
          <p:cNvPicPr>
            <a:picLocks noChangeAspect="1" noChangeArrowheads="1"/>
          </p:cNvPicPr>
          <p:nvPr/>
        </p:nvPicPr>
        <p:blipFill>
          <a:blip r:embed="rId2" cstate="print"/>
          <a:srcRect/>
          <a:stretch>
            <a:fillRect/>
          </a:stretch>
        </p:blipFill>
        <p:spPr bwMode="auto">
          <a:xfrm>
            <a:off x="6400800" y="3886200"/>
            <a:ext cx="2743200" cy="2549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228600" y="152400"/>
            <a:ext cx="8763000" cy="1143000"/>
          </a:xfrm>
        </p:spPr>
        <p:txBody>
          <a:bodyPr/>
          <a:lstStyle/>
          <a:p>
            <a:r>
              <a:rPr lang="en-US" sz="4000" b="1" smtClean="0"/>
              <a:t>Poll:  What’s your greatest Challenge?</a:t>
            </a:r>
          </a:p>
        </p:txBody>
      </p:sp>
      <p:sp>
        <p:nvSpPr>
          <p:cNvPr id="3" name="Content Placeholder 2"/>
          <p:cNvSpPr>
            <a:spLocks noGrp="1"/>
          </p:cNvSpPr>
          <p:nvPr>
            <p:ph idx="1"/>
          </p:nvPr>
        </p:nvSpPr>
        <p:spPr>
          <a:xfrm>
            <a:off x="457200" y="1371600"/>
            <a:ext cx="8229600" cy="4525963"/>
          </a:xfrm>
        </p:spPr>
        <p:txBody>
          <a:bodyPr/>
          <a:lstStyle/>
          <a:p>
            <a:pPr marL="0" indent="0">
              <a:buFont typeface="Arial" charset="0"/>
              <a:buNone/>
              <a:defRPr/>
            </a:pPr>
            <a:r>
              <a:rPr lang="en-US" dirty="0" smtClean="0"/>
              <a:t>When it comes to recruiting KW agents, what’s your greatest challenge?</a:t>
            </a:r>
          </a:p>
          <a:p>
            <a:pPr>
              <a:spcAft>
                <a:spcPts val="100"/>
              </a:spcAft>
              <a:defRPr/>
            </a:pPr>
            <a:r>
              <a:rPr lang="en-US" dirty="0" smtClean="0"/>
              <a:t>KW’s Cutting Edge Technology</a:t>
            </a:r>
          </a:p>
          <a:p>
            <a:pPr>
              <a:spcAft>
                <a:spcPts val="100"/>
              </a:spcAft>
              <a:defRPr/>
            </a:pPr>
            <a:r>
              <a:rPr lang="en-US" dirty="0" smtClean="0"/>
              <a:t>KW’s “Culture”</a:t>
            </a:r>
          </a:p>
          <a:p>
            <a:pPr>
              <a:spcAft>
                <a:spcPts val="100"/>
              </a:spcAft>
              <a:defRPr/>
            </a:pPr>
            <a:r>
              <a:rPr lang="en-US" dirty="0" smtClean="0"/>
              <a:t>KW’s Commission Structure/70% Split</a:t>
            </a:r>
          </a:p>
          <a:p>
            <a:pPr>
              <a:spcAft>
                <a:spcPts val="100"/>
              </a:spcAft>
              <a:defRPr/>
            </a:pPr>
            <a:r>
              <a:rPr lang="en-US" dirty="0" smtClean="0"/>
              <a:t>KW’s Brand Image</a:t>
            </a:r>
          </a:p>
          <a:p>
            <a:pPr>
              <a:spcAft>
                <a:spcPts val="100"/>
              </a:spcAft>
              <a:defRPr/>
            </a:pPr>
            <a:r>
              <a:rPr lang="en-US" dirty="0" smtClean="0"/>
              <a:t>Other (please write in the Q&amp;A box your top challenge)</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152400"/>
            <a:ext cx="8229600" cy="1143000"/>
          </a:xfrm>
        </p:spPr>
        <p:txBody>
          <a:bodyPr/>
          <a:lstStyle/>
          <a:p>
            <a:r>
              <a:rPr lang="en-US" sz="4000" b="1" smtClean="0"/>
              <a:t>Remainder of Today’s Webinar</a:t>
            </a:r>
          </a:p>
        </p:txBody>
      </p:sp>
      <p:sp>
        <p:nvSpPr>
          <p:cNvPr id="13315" name="Content Placeholder 2"/>
          <p:cNvSpPr>
            <a:spLocks noGrp="1"/>
          </p:cNvSpPr>
          <p:nvPr>
            <p:ph idx="1"/>
          </p:nvPr>
        </p:nvSpPr>
        <p:spPr>
          <a:xfrm>
            <a:off x="304800" y="1798638"/>
            <a:ext cx="8610600" cy="4525962"/>
          </a:xfrm>
        </p:spPr>
        <p:txBody>
          <a:bodyPr/>
          <a:lstStyle/>
          <a:p>
            <a:r>
              <a:rPr lang="en-US" smtClean="0"/>
              <a:t>We’ll focus on the 70% lie</a:t>
            </a:r>
          </a:p>
          <a:p>
            <a:r>
              <a:rPr lang="en-US" smtClean="0"/>
              <a:t>Before we talk about the numbers, it’s important to recognize this is a process.</a:t>
            </a:r>
          </a:p>
          <a:p>
            <a:r>
              <a:rPr lang="en-US" smtClean="0"/>
              <a:t>You’re not discussing numbers or trying to structure the deal with a recruit until you’ve met, established rapport, built the relationship and really learned about the recruit’s needs, priorities and “hot buttons.”</a:t>
            </a:r>
          </a:p>
        </p:txBody>
      </p:sp>
      <p:pic>
        <p:nvPicPr>
          <p:cNvPr id="13316" name="Picture 5" descr="https://site.postwire.com/wp-content/uploads/2013/10/70.png"/>
          <p:cNvPicPr>
            <a:picLocks noChangeAspect="1" noChangeArrowheads="1"/>
          </p:cNvPicPr>
          <p:nvPr/>
        </p:nvPicPr>
        <p:blipFill>
          <a:blip r:embed="rId2" cstate="print"/>
          <a:srcRect/>
          <a:stretch>
            <a:fillRect/>
          </a:stretch>
        </p:blipFill>
        <p:spPr bwMode="auto">
          <a:xfrm>
            <a:off x="6172200" y="1000125"/>
            <a:ext cx="2552700" cy="1514475"/>
          </a:xfrm>
          <a:prstGeom prst="rect">
            <a:avLst/>
          </a:prstGeom>
          <a:noFill/>
          <a:ln w="9525">
            <a:noFill/>
            <a:miter lim="800000"/>
            <a:headEnd/>
            <a:tailEnd/>
          </a:ln>
        </p:spPr>
      </p:pic>
      <p:cxnSp>
        <p:nvCxnSpPr>
          <p:cNvPr id="6" name="Straight Connector 5"/>
          <p:cNvCxnSpPr/>
          <p:nvPr/>
        </p:nvCxnSpPr>
        <p:spPr>
          <a:xfrm flipH="1">
            <a:off x="6324600" y="990600"/>
            <a:ext cx="2362200" cy="1219200"/>
          </a:xfrm>
          <a:prstGeom prst="line">
            <a:avLst/>
          </a:prstGeom>
        </p:spPr>
        <p:style>
          <a:lnRef idx="3">
            <a:schemeClr val="accent2"/>
          </a:lnRef>
          <a:fillRef idx="0">
            <a:schemeClr val="accent2"/>
          </a:fillRef>
          <a:effectRef idx="2">
            <a:schemeClr val="accent2"/>
          </a:effectRef>
          <a:fontRef idx="minor">
            <a:schemeClr val="tx1"/>
          </a:fontRef>
        </p:style>
      </p:cxnSp>
      <p:cxnSp>
        <p:nvCxnSpPr>
          <p:cNvPr id="7" name="Straight Connector 6"/>
          <p:cNvCxnSpPr/>
          <p:nvPr/>
        </p:nvCxnSpPr>
        <p:spPr>
          <a:xfrm>
            <a:off x="6248400" y="990600"/>
            <a:ext cx="2514600" cy="1219200"/>
          </a:xfrm>
          <a:prstGeom prst="line">
            <a:avLst/>
          </a:prstGeom>
        </p:spPr>
        <p:style>
          <a:lnRef idx="3">
            <a:schemeClr val="accent2"/>
          </a:lnRef>
          <a:fillRef idx="0">
            <a:schemeClr val="accent2"/>
          </a:fillRef>
          <a:effectRef idx="2">
            <a:schemeClr val="accent2"/>
          </a:effectRef>
          <a:fontRef idx="minor">
            <a:schemeClr val="tx1"/>
          </a:fontRef>
        </p:style>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76200"/>
            <a:ext cx="8229600" cy="1143000"/>
          </a:xfrm>
        </p:spPr>
        <p:txBody>
          <a:bodyPr/>
          <a:lstStyle/>
          <a:p>
            <a:r>
              <a:rPr lang="en-US" sz="4000" b="1" smtClean="0"/>
              <a:t>Experienced Recruit Process</a:t>
            </a:r>
          </a:p>
        </p:txBody>
      </p:sp>
      <p:grpSp>
        <p:nvGrpSpPr>
          <p:cNvPr id="2" name="Group 16"/>
          <p:cNvGrpSpPr>
            <a:grpSpLocks/>
          </p:cNvGrpSpPr>
          <p:nvPr/>
        </p:nvGrpSpPr>
        <p:grpSpPr bwMode="auto">
          <a:xfrm>
            <a:off x="304800" y="1600200"/>
            <a:ext cx="1600200" cy="1143000"/>
            <a:chOff x="152400" y="2209800"/>
            <a:chExt cx="1600200" cy="1143000"/>
          </a:xfrm>
        </p:grpSpPr>
        <p:sp>
          <p:nvSpPr>
            <p:cNvPr id="14358" name="Pentagon 3"/>
            <p:cNvSpPr>
              <a:spLocks noChangeArrowheads="1"/>
            </p:cNvSpPr>
            <p:nvPr/>
          </p:nvSpPr>
          <p:spPr bwMode="auto">
            <a:xfrm>
              <a:off x="152400" y="2209800"/>
              <a:ext cx="1600200" cy="1143000"/>
            </a:xfrm>
            <a:prstGeom prst="homePlate">
              <a:avLst>
                <a:gd name="adj" fmla="val 49998"/>
              </a:avLst>
            </a:prstGeom>
            <a:solidFill>
              <a:srgbClr val="00B050"/>
            </a:solidFill>
            <a:ln w="9525" algn="ctr">
              <a:noFill/>
              <a:round/>
              <a:headEnd/>
              <a:tailEnd/>
            </a:ln>
          </p:spPr>
          <p:txBody>
            <a:bodyPr>
              <a:spAutoFit/>
            </a:bodyPr>
            <a:lstStyle/>
            <a:p>
              <a:pPr marL="688975" indent="-688975"/>
              <a:endParaRPr lang="en-US"/>
            </a:p>
          </p:txBody>
        </p:sp>
        <p:sp>
          <p:nvSpPr>
            <p:cNvPr id="14359" name="TextBox 10"/>
            <p:cNvSpPr txBox="1">
              <a:spLocks noChangeArrowheads="1"/>
            </p:cNvSpPr>
            <p:nvPr/>
          </p:nvSpPr>
          <p:spPr bwMode="auto">
            <a:xfrm>
              <a:off x="228600" y="2590800"/>
              <a:ext cx="1080745" cy="369332"/>
            </a:xfrm>
            <a:prstGeom prst="rect">
              <a:avLst/>
            </a:prstGeom>
            <a:noFill/>
            <a:ln w="9525">
              <a:noFill/>
              <a:miter lim="800000"/>
              <a:headEnd/>
              <a:tailEnd/>
            </a:ln>
          </p:spPr>
          <p:txBody>
            <a:bodyPr wrap="none">
              <a:spAutoFit/>
            </a:bodyPr>
            <a:lstStyle/>
            <a:p>
              <a:r>
                <a:rPr lang="en-US">
                  <a:solidFill>
                    <a:schemeClr val="bg1"/>
                  </a:solidFill>
                  <a:latin typeface="Tahoma" pitchFamily="34" charset="0"/>
                  <a:cs typeface="Tahoma" pitchFamily="34" charset="0"/>
                </a:rPr>
                <a:t>Contact</a:t>
              </a:r>
            </a:p>
          </p:txBody>
        </p:sp>
      </p:grpSp>
      <p:grpSp>
        <p:nvGrpSpPr>
          <p:cNvPr id="3" name="Group 17"/>
          <p:cNvGrpSpPr>
            <a:grpSpLocks/>
          </p:cNvGrpSpPr>
          <p:nvPr/>
        </p:nvGrpSpPr>
        <p:grpSpPr bwMode="auto">
          <a:xfrm>
            <a:off x="1905000" y="1600200"/>
            <a:ext cx="1692275" cy="1143000"/>
            <a:chOff x="1752600" y="2209800"/>
            <a:chExt cx="1691489" cy="1143000"/>
          </a:xfrm>
        </p:grpSpPr>
        <p:sp>
          <p:nvSpPr>
            <p:cNvPr id="14356" name="Pentagon 4"/>
            <p:cNvSpPr>
              <a:spLocks noChangeArrowheads="1"/>
            </p:cNvSpPr>
            <p:nvPr/>
          </p:nvSpPr>
          <p:spPr bwMode="auto">
            <a:xfrm>
              <a:off x="1828800" y="2209800"/>
              <a:ext cx="1600200" cy="1143000"/>
            </a:xfrm>
            <a:prstGeom prst="homePlate">
              <a:avLst>
                <a:gd name="adj" fmla="val 49998"/>
              </a:avLst>
            </a:prstGeom>
            <a:solidFill>
              <a:srgbClr val="00B050"/>
            </a:solidFill>
            <a:ln w="9525" algn="ctr">
              <a:noFill/>
              <a:round/>
              <a:headEnd/>
              <a:tailEnd/>
            </a:ln>
          </p:spPr>
          <p:txBody>
            <a:bodyPr>
              <a:spAutoFit/>
            </a:bodyPr>
            <a:lstStyle/>
            <a:p>
              <a:pPr marL="688975" indent="-688975"/>
              <a:endParaRPr lang="en-US"/>
            </a:p>
          </p:txBody>
        </p:sp>
        <p:sp>
          <p:nvSpPr>
            <p:cNvPr id="14357" name="TextBox 11"/>
            <p:cNvSpPr txBox="1">
              <a:spLocks noChangeArrowheads="1"/>
            </p:cNvSpPr>
            <p:nvPr/>
          </p:nvSpPr>
          <p:spPr bwMode="auto">
            <a:xfrm>
              <a:off x="1752600" y="2590800"/>
              <a:ext cx="1691489" cy="369332"/>
            </a:xfrm>
            <a:prstGeom prst="rect">
              <a:avLst/>
            </a:prstGeom>
            <a:noFill/>
            <a:ln w="9525">
              <a:noFill/>
              <a:miter lim="800000"/>
              <a:headEnd/>
              <a:tailEnd/>
            </a:ln>
          </p:spPr>
          <p:txBody>
            <a:bodyPr wrap="none">
              <a:spAutoFit/>
            </a:bodyPr>
            <a:lstStyle/>
            <a:p>
              <a:r>
                <a:rPr lang="en-US">
                  <a:solidFill>
                    <a:schemeClr val="bg1"/>
                  </a:solidFill>
                  <a:latin typeface="Tahoma" pitchFamily="34" charset="0"/>
                  <a:cs typeface="Tahoma" pitchFamily="34" charset="0"/>
                </a:rPr>
                <a:t>Appointment</a:t>
              </a:r>
            </a:p>
          </p:txBody>
        </p:sp>
      </p:grpSp>
      <p:grpSp>
        <p:nvGrpSpPr>
          <p:cNvPr id="4" name="Group 18"/>
          <p:cNvGrpSpPr>
            <a:grpSpLocks/>
          </p:cNvGrpSpPr>
          <p:nvPr/>
        </p:nvGrpSpPr>
        <p:grpSpPr bwMode="auto">
          <a:xfrm>
            <a:off x="3743325" y="1600200"/>
            <a:ext cx="1666875" cy="1143000"/>
            <a:chOff x="3590356" y="2209800"/>
            <a:chExt cx="1667444" cy="1143000"/>
          </a:xfrm>
        </p:grpSpPr>
        <p:sp>
          <p:nvSpPr>
            <p:cNvPr id="14354" name="Pentagon 5"/>
            <p:cNvSpPr>
              <a:spLocks noChangeArrowheads="1"/>
            </p:cNvSpPr>
            <p:nvPr/>
          </p:nvSpPr>
          <p:spPr bwMode="auto">
            <a:xfrm>
              <a:off x="3657600" y="2209800"/>
              <a:ext cx="1600200" cy="1143000"/>
            </a:xfrm>
            <a:prstGeom prst="homePlate">
              <a:avLst>
                <a:gd name="adj" fmla="val 49998"/>
              </a:avLst>
            </a:prstGeom>
            <a:solidFill>
              <a:srgbClr val="00B050"/>
            </a:solidFill>
            <a:ln w="9525" algn="ctr">
              <a:noFill/>
              <a:round/>
              <a:headEnd/>
              <a:tailEnd/>
            </a:ln>
          </p:spPr>
          <p:txBody>
            <a:bodyPr>
              <a:spAutoFit/>
            </a:bodyPr>
            <a:lstStyle/>
            <a:p>
              <a:pPr marL="688975" indent="-688975"/>
              <a:endParaRPr lang="en-US"/>
            </a:p>
          </p:txBody>
        </p:sp>
        <p:sp>
          <p:nvSpPr>
            <p:cNvPr id="14355" name="TextBox 12"/>
            <p:cNvSpPr txBox="1">
              <a:spLocks noChangeArrowheads="1"/>
            </p:cNvSpPr>
            <p:nvPr/>
          </p:nvSpPr>
          <p:spPr bwMode="auto">
            <a:xfrm>
              <a:off x="3590356" y="2590800"/>
              <a:ext cx="1667444" cy="369332"/>
            </a:xfrm>
            <a:prstGeom prst="rect">
              <a:avLst/>
            </a:prstGeom>
            <a:noFill/>
            <a:ln w="9525">
              <a:noFill/>
              <a:miter lim="800000"/>
              <a:headEnd/>
              <a:tailEnd/>
            </a:ln>
          </p:spPr>
          <p:txBody>
            <a:bodyPr wrap="none">
              <a:spAutoFit/>
            </a:bodyPr>
            <a:lstStyle/>
            <a:p>
              <a:r>
                <a:rPr lang="en-US">
                  <a:solidFill>
                    <a:schemeClr val="bg1"/>
                  </a:solidFill>
                  <a:latin typeface="Tahoma" pitchFamily="34" charset="0"/>
                  <a:cs typeface="Tahoma" pitchFamily="34" charset="0"/>
                </a:rPr>
                <a:t>Presentation</a:t>
              </a:r>
            </a:p>
          </p:txBody>
        </p:sp>
      </p:grpSp>
      <p:grpSp>
        <p:nvGrpSpPr>
          <p:cNvPr id="5" name="Group 19"/>
          <p:cNvGrpSpPr>
            <a:grpSpLocks/>
          </p:cNvGrpSpPr>
          <p:nvPr/>
        </p:nvGrpSpPr>
        <p:grpSpPr bwMode="auto">
          <a:xfrm>
            <a:off x="5562600" y="1600200"/>
            <a:ext cx="1600200" cy="1143000"/>
            <a:chOff x="5410200" y="2209800"/>
            <a:chExt cx="1600200" cy="1143000"/>
          </a:xfrm>
        </p:grpSpPr>
        <p:sp>
          <p:nvSpPr>
            <p:cNvPr id="14352" name="Pentagon 6"/>
            <p:cNvSpPr>
              <a:spLocks noChangeArrowheads="1"/>
            </p:cNvSpPr>
            <p:nvPr/>
          </p:nvSpPr>
          <p:spPr bwMode="auto">
            <a:xfrm>
              <a:off x="5410200" y="2209800"/>
              <a:ext cx="1600200" cy="1143000"/>
            </a:xfrm>
            <a:prstGeom prst="homePlate">
              <a:avLst>
                <a:gd name="adj" fmla="val 49998"/>
              </a:avLst>
            </a:prstGeom>
            <a:solidFill>
              <a:srgbClr val="00B050"/>
            </a:solidFill>
            <a:ln w="9525" algn="ctr">
              <a:noFill/>
              <a:round/>
              <a:headEnd/>
              <a:tailEnd/>
            </a:ln>
          </p:spPr>
          <p:txBody>
            <a:bodyPr>
              <a:spAutoFit/>
            </a:bodyPr>
            <a:lstStyle/>
            <a:p>
              <a:pPr marL="688975" indent="-688975"/>
              <a:endParaRPr lang="en-US"/>
            </a:p>
          </p:txBody>
        </p:sp>
        <p:sp>
          <p:nvSpPr>
            <p:cNvPr id="14353" name="TextBox 13"/>
            <p:cNvSpPr txBox="1">
              <a:spLocks noChangeArrowheads="1"/>
            </p:cNvSpPr>
            <p:nvPr/>
          </p:nvSpPr>
          <p:spPr bwMode="auto">
            <a:xfrm>
              <a:off x="5410200" y="2602468"/>
              <a:ext cx="1329210" cy="369332"/>
            </a:xfrm>
            <a:prstGeom prst="rect">
              <a:avLst/>
            </a:prstGeom>
            <a:noFill/>
            <a:ln w="9525">
              <a:noFill/>
              <a:miter lim="800000"/>
              <a:headEnd/>
              <a:tailEnd/>
            </a:ln>
          </p:spPr>
          <p:txBody>
            <a:bodyPr wrap="none">
              <a:spAutoFit/>
            </a:bodyPr>
            <a:lstStyle/>
            <a:p>
              <a:r>
                <a:rPr lang="en-US">
                  <a:solidFill>
                    <a:schemeClr val="bg1"/>
                  </a:solidFill>
                  <a:latin typeface="Tahoma" pitchFamily="34" charset="0"/>
                  <a:cs typeface="Tahoma" pitchFamily="34" charset="0"/>
                </a:rPr>
                <a:t>Next Step</a:t>
              </a:r>
            </a:p>
          </p:txBody>
        </p:sp>
      </p:grpSp>
      <p:grpSp>
        <p:nvGrpSpPr>
          <p:cNvPr id="6" name="Group 20"/>
          <p:cNvGrpSpPr>
            <a:grpSpLocks/>
          </p:cNvGrpSpPr>
          <p:nvPr/>
        </p:nvGrpSpPr>
        <p:grpSpPr bwMode="auto">
          <a:xfrm>
            <a:off x="7391400" y="1600200"/>
            <a:ext cx="1143000" cy="1600200"/>
            <a:chOff x="7239000" y="2209800"/>
            <a:chExt cx="1143000" cy="1600200"/>
          </a:xfrm>
        </p:grpSpPr>
        <p:sp>
          <p:nvSpPr>
            <p:cNvPr id="14350" name="Pentagon 7"/>
            <p:cNvSpPr>
              <a:spLocks noChangeArrowheads="1"/>
            </p:cNvSpPr>
            <p:nvPr/>
          </p:nvSpPr>
          <p:spPr bwMode="auto">
            <a:xfrm rot="5400000" flipV="1">
              <a:off x="7010400" y="2438400"/>
              <a:ext cx="1600200" cy="1143000"/>
            </a:xfrm>
            <a:prstGeom prst="homePlate">
              <a:avLst>
                <a:gd name="adj" fmla="val 49998"/>
              </a:avLst>
            </a:prstGeom>
            <a:solidFill>
              <a:srgbClr val="00B050"/>
            </a:solidFill>
            <a:ln w="9525" algn="ctr">
              <a:noFill/>
              <a:round/>
              <a:headEnd/>
              <a:tailEnd/>
            </a:ln>
          </p:spPr>
          <p:txBody>
            <a:bodyPr>
              <a:spAutoFit/>
            </a:bodyPr>
            <a:lstStyle/>
            <a:p>
              <a:pPr marL="688975" indent="-688975"/>
              <a:endParaRPr lang="en-US"/>
            </a:p>
          </p:txBody>
        </p:sp>
        <p:sp>
          <p:nvSpPr>
            <p:cNvPr id="14351" name="TextBox 14"/>
            <p:cNvSpPr txBox="1">
              <a:spLocks noChangeArrowheads="1"/>
            </p:cNvSpPr>
            <p:nvPr/>
          </p:nvSpPr>
          <p:spPr bwMode="auto">
            <a:xfrm>
              <a:off x="7424571" y="2590800"/>
              <a:ext cx="805029" cy="369332"/>
            </a:xfrm>
            <a:prstGeom prst="rect">
              <a:avLst/>
            </a:prstGeom>
            <a:noFill/>
            <a:ln w="9525">
              <a:noFill/>
              <a:miter lim="800000"/>
              <a:headEnd/>
              <a:tailEnd/>
            </a:ln>
          </p:spPr>
          <p:txBody>
            <a:bodyPr wrap="none">
              <a:spAutoFit/>
            </a:bodyPr>
            <a:lstStyle/>
            <a:p>
              <a:r>
                <a:rPr lang="en-US">
                  <a:solidFill>
                    <a:schemeClr val="bg1"/>
                  </a:solidFill>
                  <a:latin typeface="Tahoma" pitchFamily="34" charset="0"/>
                  <a:cs typeface="Tahoma" pitchFamily="34" charset="0"/>
                </a:rPr>
                <a:t>ABRF</a:t>
              </a:r>
            </a:p>
          </p:txBody>
        </p:sp>
      </p:grpSp>
      <p:grpSp>
        <p:nvGrpSpPr>
          <p:cNvPr id="7" name="Group 21"/>
          <p:cNvGrpSpPr>
            <a:grpSpLocks/>
          </p:cNvGrpSpPr>
          <p:nvPr/>
        </p:nvGrpSpPr>
        <p:grpSpPr bwMode="auto">
          <a:xfrm>
            <a:off x="6934200" y="3505200"/>
            <a:ext cx="2133600" cy="1828800"/>
            <a:chOff x="6781800" y="4267200"/>
            <a:chExt cx="2133600" cy="1828800"/>
          </a:xfrm>
        </p:grpSpPr>
        <p:sp>
          <p:nvSpPr>
            <p:cNvPr id="10" name="7-Point Star 9"/>
            <p:cNvSpPr/>
            <p:nvPr/>
          </p:nvSpPr>
          <p:spPr bwMode="auto">
            <a:xfrm>
              <a:off x="6781800" y="4267200"/>
              <a:ext cx="2133600" cy="1828800"/>
            </a:xfrm>
            <a:prstGeom prst="star7">
              <a:avLst/>
            </a:prstGeom>
            <a:solidFill>
              <a:srgbClr val="00B050"/>
            </a:solidFill>
            <a:ln w="9525" cap="flat" cmpd="sng" algn="ctr">
              <a:noFill/>
              <a:prstDash val="solid"/>
              <a:round/>
              <a:headEnd type="none" w="med" len="med"/>
              <a:tailEnd type="none" w="med" len="med"/>
            </a:ln>
            <a:effectLst/>
          </p:spPr>
          <p:txBody>
            <a:bodyPr>
              <a:spAutoFit/>
            </a:bodyPr>
            <a:lstStyle/>
            <a:p>
              <a:pPr marL="688975" indent="-688975">
                <a:defRPr/>
              </a:pPr>
              <a:endParaRPr lang="en-US" dirty="0">
                <a:latin typeface="Arial" pitchFamily="34" charset="0"/>
              </a:endParaRPr>
            </a:p>
          </p:txBody>
        </p:sp>
        <p:sp>
          <p:nvSpPr>
            <p:cNvPr id="14349" name="TextBox 15"/>
            <p:cNvSpPr txBox="1">
              <a:spLocks noChangeArrowheads="1"/>
            </p:cNvSpPr>
            <p:nvPr/>
          </p:nvSpPr>
          <p:spPr bwMode="auto">
            <a:xfrm>
              <a:off x="7391400" y="5040868"/>
              <a:ext cx="941283" cy="369332"/>
            </a:xfrm>
            <a:prstGeom prst="rect">
              <a:avLst/>
            </a:prstGeom>
            <a:noFill/>
            <a:ln w="9525">
              <a:noFill/>
              <a:miter lim="800000"/>
              <a:headEnd/>
              <a:tailEnd/>
            </a:ln>
          </p:spPr>
          <p:txBody>
            <a:bodyPr wrap="none">
              <a:spAutoFit/>
            </a:bodyPr>
            <a:lstStyle/>
            <a:p>
              <a:r>
                <a:rPr lang="en-US">
                  <a:solidFill>
                    <a:schemeClr val="bg1"/>
                  </a:solidFill>
                  <a:latin typeface="Tahoma" pitchFamily="34" charset="0"/>
                  <a:cs typeface="Tahoma" pitchFamily="34" charset="0"/>
                </a:rPr>
                <a:t>HIRE!!</a:t>
              </a:r>
            </a:p>
          </p:txBody>
        </p:sp>
      </p:grpSp>
      <p:sp>
        <p:nvSpPr>
          <p:cNvPr id="21" name="TextBox 20"/>
          <p:cNvSpPr txBox="1">
            <a:spLocks noChangeArrowheads="1"/>
          </p:cNvSpPr>
          <p:nvPr/>
        </p:nvSpPr>
        <p:spPr bwMode="auto">
          <a:xfrm>
            <a:off x="228600" y="3505200"/>
            <a:ext cx="2590800" cy="1323975"/>
          </a:xfrm>
          <a:prstGeom prst="rect">
            <a:avLst/>
          </a:prstGeom>
          <a:noFill/>
          <a:ln w="9525">
            <a:noFill/>
            <a:miter lim="800000"/>
            <a:headEnd/>
            <a:tailEnd/>
          </a:ln>
        </p:spPr>
        <p:txBody>
          <a:bodyPr>
            <a:spAutoFit/>
          </a:bodyPr>
          <a:lstStyle/>
          <a:p>
            <a:pPr>
              <a:defRPr/>
            </a:pPr>
            <a:r>
              <a:rPr lang="en-US" sz="2000" dirty="0">
                <a:latin typeface="+mn-lt"/>
                <a:cs typeface="Arial" pitchFamily="34" charset="0"/>
              </a:rPr>
              <a:t>How many times do you talk on the phone before you gain agreement to meet?</a:t>
            </a:r>
          </a:p>
        </p:txBody>
      </p:sp>
      <p:sp>
        <p:nvSpPr>
          <p:cNvPr id="22" name="TextBox 21"/>
          <p:cNvSpPr txBox="1">
            <a:spLocks noChangeArrowheads="1"/>
          </p:cNvSpPr>
          <p:nvPr/>
        </p:nvSpPr>
        <p:spPr bwMode="auto">
          <a:xfrm>
            <a:off x="2971800" y="3505200"/>
            <a:ext cx="3886200" cy="1323975"/>
          </a:xfrm>
          <a:prstGeom prst="rect">
            <a:avLst/>
          </a:prstGeom>
          <a:noFill/>
          <a:ln w="9525">
            <a:noFill/>
            <a:miter lim="800000"/>
            <a:headEnd/>
            <a:tailEnd/>
          </a:ln>
        </p:spPr>
        <p:txBody>
          <a:bodyPr>
            <a:spAutoFit/>
          </a:bodyPr>
          <a:lstStyle/>
          <a:p>
            <a:pPr>
              <a:defRPr/>
            </a:pPr>
            <a:r>
              <a:rPr lang="en-US" sz="2000" dirty="0">
                <a:latin typeface="+mn-lt"/>
                <a:cs typeface="Arial" pitchFamily="34" charset="0"/>
              </a:rPr>
              <a:t>How many times do you meet to build the relationship and learn about needs before you even discuss what Weichert has to offer?</a:t>
            </a:r>
          </a:p>
        </p:txBody>
      </p:sp>
      <p:sp>
        <p:nvSpPr>
          <p:cNvPr id="23" name="TextBox 22"/>
          <p:cNvSpPr txBox="1">
            <a:spLocks noChangeArrowheads="1"/>
          </p:cNvSpPr>
          <p:nvPr/>
        </p:nvSpPr>
        <p:spPr bwMode="auto">
          <a:xfrm>
            <a:off x="152400" y="6248400"/>
            <a:ext cx="6172200" cy="584200"/>
          </a:xfrm>
          <a:prstGeom prst="rect">
            <a:avLst/>
          </a:prstGeom>
          <a:noFill/>
          <a:ln w="9525">
            <a:noFill/>
            <a:miter lim="800000"/>
            <a:headEnd/>
            <a:tailEnd/>
          </a:ln>
        </p:spPr>
        <p:txBody>
          <a:bodyPr>
            <a:spAutoFit/>
          </a:bodyPr>
          <a:lstStyle/>
          <a:p>
            <a:pPr>
              <a:defRPr/>
            </a:pPr>
            <a:r>
              <a:rPr lang="en-US" sz="1600" dirty="0">
                <a:solidFill>
                  <a:srgbClr val="FFFF00"/>
                </a:solidFill>
                <a:latin typeface="+mn-lt"/>
                <a:cs typeface="Arial" pitchFamily="34" charset="0"/>
              </a:rPr>
              <a:t>ABRF = Associate Benefit Request Form (does this make sense financially for the company and the recruit?)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dissolv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dissolv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dissolve">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dissolve">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dissolve">
                                      <p:cBhvr>
                                        <p:cTn id="42" dur="500"/>
                                        <p:tgtEl>
                                          <p:spTgt spid="21"/>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dissolve">
                                      <p:cBhvr>
                                        <p:cTn id="4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fontScale="90000"/>
          </a:bodyPr>
          <a:lstStyle/>
          <a:p>
            <a:pPr>
              <a:defRPr/>
            </a:pPr>
            <a:r>
              <a:rPr lang="en-US" b="1" dirty="0" smtClean="0"/>
              <a:t>Some tools to support the Process</a:t>
            </a:r>
            <a:endParaRPr lang="en-US" b="1" dirty="0"/>
          </a:p>
        </p:txBody>
      </p:sp>
      <p:sp>
        <p:nvSpPr>
          <p:cNvPr id="15363" name="Content Placeholder 2"/>
          <p:cNvSpPr txBox="1">
            <a:spLocks/>
          </p:cNvSpPr>
          <p:nvPr/>
        </p:nvSpPr>
        <p:spPr bwMode="auto">
          <a:xfrm>
            <a:off x="457200" y="3962400"/>
            <a:ext cx="2362200" cy="1698625"/>
          </a:xfrm>
          <a:prstGeom prst="rect">
            <a:avLst/>
          </a:prstGeom>
          <a:noFill/>
          <a:ln w="9525">
            <a:noFill/>
            <a:miter lim="800000"/>
            <a:headEnd/>
            <a:tailEnd/>
          </a:ln>
        </p:spPr>
        <p:txBody>
          <a:bodyPr/>
          <a:lstStyle/>
          <a:p>
            <a:pPr eaLnBrk="0" hangingPunct="0">
              <a:spcBef>
                <a:spcPts val="700"/>
              </a:spcBef>
              <a:spcAft>
                <a:spcPts val="700"/>
              </a:spcAft>
            </a:pPr>
            <a:r>
              <a:rPr lang="en-US" sz="2400" b="1">
                <a:latin typeface="Times New Roman" pitchFamily="18" charset="0"/>
                <a:cs typeface="Times New Roman" pitchFamily="18" charset="0"/>
              </a:rPr>
              <a:t>Build the Relationship </a:t>
            </a:r>
            <a:r>
              <a:rPr lang="en-US" sz="2400">
                <a:latin typeface="Times New Roman" pitchFamily="18" charset="0"/>
                <a:cs typeface="Times New Roman" pitchFamily="18" charset="0"/>
              </a:rPr>
              <a:t/>
            </a:r>
            <a:br>
              <a:rPr lang="en-US" sz="2400">
                <a:latin typeface="Times New Roman" pitchFamily="18" charset="0"/>
                <a:cs typeface="Times New Roman" pitchFamily="18" charset="0"/>
              </a:rPr>
            </a:br>
            <a:r>
              <a:rPr lang="en-US">
                <a:latin typeface="Times New Roman" pitchFamily="18" charset="0"/>
                <a:cs typeface="Times New Roman" pitchFamily="18" charset="0"/>
              </a:rPr>
              <a:t>(build trust, learn about needs and priorities.  Capture information about recruit.)</a:t>
            </a:r>
          </a:p>
        </p:txBody>
      </p:sp>
      <p:sp>
        <p:nvSpPr>
          <p:cNvPr id="15364" name="Content Placeholder 2"/>
          <p:cNvSpPr txBox="1">
            <a:spLocks/>
          </p:cNvSpPr>
          <p:nvPr/>
        </p:nvSpPr>
        <p:spPr bwMode="auto">
          <a:xfrm>
            <a:off x="3429000" y="3962400"/>
            <a:ext cx="2438400" cy="1905000"/>
          </a:xfrm>
          <a:prstGeom prst="rect">
            <a:avLst/>
          </a:prstGeom>
          <a:noFill/>
          <a:ln w="9525">
            <a:noFill/>
            <a:miter lim="800000"/>
            <a:headEnd/>
            <a:tailEnd/>
          </a:ln>
        </p:spPr>
        <p:txBody>
          <a:bodyPr/>
          <a:lstStyle/>
          <a:p>
            <a:pPr eaLnBrk="0" hangingPunct="0">
              <a:spcBef>
                <a:spcPts val="700"/>
              </a:spcBef>
              <a:spcAft>
                <a:spcPts val="700"/>
              </a:spcAft>
            </a:pPr>
            <a:r>
              <a:rPr lang="en-US" sz="2400" b="1">
                <a:latin typeface="Times New Roman" pitchFamily="18" charset="0"/>
                <a:cs typeface="Times New Roman" pitchFamily="18" charset="0"/>
              </a:rPr>
              <a:t>Share your Value </a:t>
            </a:r>
            <a:r>
              <a:rPr lang="en-US">
                <a:latin typeface="Times New Roman" pitchFamily="18" charset="0"/>
                <a:cs typeface="Times New Roman" pitchFamily="18" charset="0"/>
              </a:rPr>
              <a:t>(When you know the recruit is ready to learn more, share the value.  Customize to the recruit’s “hot buttons”)</a:t>
            </a:r>
            <a:endParaRPr lang="en-US" sz="2400">
              <a:latin typeface="Times New Roman" pitchFamily="18" charset="0"/>
              <a:cs typeface="Times New Roman" pitchFamily="18" charset="0"/>
            </a:endParaRPr>
          </a:p>
        </p:txBody>
      </p:sp>
      <p:sp>
        <p:nvSpPr>
          <p:cNvPr id="15365" name="AutoShape 4" descr="data:image/jpeg;base64,/9j/4AAQSkZJRgABAQAAAQABAAD/2wCEAAkGBxAPDw8PDRAPDw4PDQ4NDw8PDw8PDw8PFBEWFhQRFBQYHCggGBolGxQUITEhJSkrLi4uFx80ODMsNygtLisBCgoKDg0OFA8PFy0cFBwsLiwsLCwsLCwsLCwsLywsLSwsLCwsLCwsLCwsLCwsLCwsLCwsLCwsLCwsLCwsLCwsLP/AABEIAOEA4QMBEQACEQEDEQH/xAAcAAEAAgIDAQAAAAAAAAAAAAAAAQIGBwMEBQj/xABQEAACAQIBAwsPCQYFBQEAAAAAAQIDBBEFBxIGITE1UVRxk7LR0hMVFjJBUmFzdIGRlKGxsxQXIiMkQlNytDOCg5LBwmNkhKLhJaPT8PE0/8QAGQEBAQEBAQEAAAAAAAAAAAAAAAEFAgQD/8QAKREBAAECAwkAAgMBAAAAAAAAAAECEQNRkQQFEhMUMjNScUGhITGBIv/aAAwDAQACEQMRAD8A3iAAAAAAAAAAAAAAAAAAAAAAAAAAAAAAAAAAAB1729pUI6depGnByUdKbwWL2Fj5mB0HqnsN92/GxLYQ9VVhvy242HOLCj1W5O37bcdDnFhV6scm79tuOp84sI7Msm79tePp84sJ7Mcm79tePp84sJ7MMm79teOp85LCey/J2/bXjqfOLB2XZO37a8dT5xYT2W5O37a8dT5xYOy3J2/bXjqfOWwdluTt+2vHU+clg7Lcnb9teOp84sHZZk7ftrx1PnFg7LMnb9teOp84sHZZk7ftrx1PnFg7Lcnb9tePp84sJ7LMnb9tePp84sHZXk/ftrx9PnLYStVWT9+2vH0+clhK1UWG/LbjqfOLCVqlsd923HU+cth6FrcwrQVSlKM6csdGcXjF4Np4PhTIOYAAAAANe58NrKfltL4dQsJLQ8KE5tqnTnUaWLVOnKbS3WorWO6aKqu2LuJqpp7psnrdcb2uPV6vRO+Ties6S552H7RrCHk643tcer1uiOTies6Sc7D9o1hHW643tc+r1uiOTies6Sc3D9o1g623G9rn1et0RycT1nSTnYftGsI623G9rn1et0RycT1nSTnYftGsHW243tc+r1uiOTies6Sc7D9o1g623G9rn1et0RycT1nSTnYftGsHW243tc+r1uiOTies6Sc7D9o1gWTbje1z6vW6JOTies6Sc7D9o1hbrZc71uvVq3RHKr9Z0Xm0e0ap62XO9br1at0Ryq/WdDm0e0anWy53rderVuiOVX6zoc2j2jU62XO9bn1at0Ryq/WdDm0e0ap623O9rr1at0Ryq/WdDm0e0anW253tc+rVuiOVX6zoc2j2jU63XG9rn1at0Ryq/WdDm0e0arLJ9xva59XrdEcqv1nQ5tHtGqet9xva59XrdEcqv1nQ5tHtGqfkFxva59XrdEcqv1nSTmUe0anyGvve59XrdEcqv1nSTmUe0auJwcZOM4yjJbMZwcJLurFNYnExMTaXUTE/zD6NzVbTWfBX/UVDmXbLCAAAAANe58NrIeW0fh1CwktWZvn9fX8RHlmlu7uq+M7eHbT9Z1iazLMQGIDEBiAxAYgMQIxAtGq1sPzEmIlYmYc8LhPZ1n7DiabO4qcmJyqHICHIKriBGkQQ5AVcgI0gK6QGs9Vj+33HDS+FEyNq8stbZfFDfOanaay4K/6ioeSXqZaAAAAAGvc+G1cPLaPIqFhJaqzfP6+v4mPLNLd3fV8Z28e2n6zo12UAAAABiBGIDECMSKjSAhyAvTuGtZ669xJpWKrOypprWPm+g2QQ5BVWwIbAriQQ5AVbA1rqrf26v/C+HEyNq8stbZfFDfeanaay4K/6ioeSXqZaAAAAAGvc+G1cfLaPIqFhJao1AP6+v4mPLNPdvfX8Z28e2n6znE12SYgMQGIDECNIBpBVXICNIghyAhyAjSAmnWcXredHMxdYmztxqJrFHzmLPpE3HIio0gKuQEOQVVyAo6i3QNcaqZY31f8AhfDiY+1+WWtsvihv7NTtNZflr/qKh5JeploAAAAAa+z4bVR8so8mZYSWpdQL+vr+JjyzT3b31/GbvHsp+s4xNhkmIDECNICNIBiQQ5AVcgqNICHICNICrkRUaRRMKzi8V50SYusTZ241U1jjrHymLPpE3UlXW76CDjlcbi9IW6jrMJdXXe6BZQ3SLZr3VP8A/trfw/hxMfa/LLX2XxQ+gc1G0tl+Wt8eoeSXqZaAAAAAGvs+O1S8so8mZYJad1F1nCtVaw16SWv+Y0t3Taur4zt4Rein6zSF8vvJrg1zX42TwuWNzF7El59Yt4c2lfSKIxAjSAhyAjSAjSIKuRVVlMg45V47q95OKFtLjldLwsnHC8LjlcvuJE414XG60n3TnilbQmnWcX4O6cq7kZ47GviVXIoPu6xCy6SQWw5BUOQGvNUz+21v4fw4mNtfllrbL4ofQeajaWx/LW+PUPJL1MtAAAAADX2fHapeWUPdMsEtL6k39bV8UuUaO7+6r4ztv7afrKMTUZZpAFPDYeHAUXVxJfefvF5S0J+Vz3fYi8UnDCflkvB6BxScMI+Vy8HoHFJwwq7mW77ETiktCjrN91+kl5W0KORFRpANICNICUm9gsRMl11T3TqKM04nYoV9HW+6/Z4SzTkRU7mkfN9LocgKuRBDkFYBqkf2yt/D+HExtr8tTW2XxQ+hM0+0tj+Wt+oqHkl6mXAAAAABr7PjtSvLKHukWCWldSr+tqeLXKNHd/fV8Z28O2n6ybSNVlGkBGkRTSAjSAaQEaQDSIqNIIjSCmIF1Tfd1juKJTiXUUvCdRTEObylzOhDmBVyA5re4w1nsdx7hxVT+XVM/h2nI+b6ocgK6QGCaon9srfw+RExtr8tTW2XxQ+hs020tj+Wv+oqHkl6mXEAAAAAa+z47U/6uh/cWCWktTD+tqeLXKNHd/fV8Z28O2n6yTSNVlGkBGkA0gqNIWDSII0gGkBaMG/BwnUUynFC6pruvE6iiPynEumlsHdohEOQEORBVyCquQEOYFXIDsW9z92Xmf8AQ+dVP5h9Kavw7LkcOldIKwfVA/tdb+HyEY21+WprbL4ofRGaXaWx/LX/AFFQ8kvUy8gAAAADX2fLan/V0P7iwS0nqWpuVWph+GuUae7ovXV8Zu8ZtRT9ZG6E9z2o1uCWTxQjqM9z2ocMnFCOoy3PahwSvFCeoy8HpHBJxQdQfda9o4JTiSqO6y8s4llTjw8JeCC8pxS2MEWyDkUVcgKuYVVzIIcwIcyCrmFVcgI0iCHIK7Nvdfdl5nznFVP5d0zm7GkcO2FZef2qr+5yEY21+WWtsvih9FZpdpLH8lb9RUPJL1MvIAAAAA19ny2ofldv/cWElpbUi/ravilyjV3X31/GbvLsp+spczaY6rmBDkQVcgqHMCrmBVyCquYEORBVzAq5kVDkBXSAhyCquRBDkFQ5AVcgI0iK7FC77knrdx85xVTk6ic2MZcf2qr+5yEYe1+Wps7L4ofRuaXaSx/JW+PUPJL1MvIAAAAA19ny2ofldv75FhJaS1Kv62p4tco1d199fxm7y7KfrJnI2mOjSCquQRDkRVXICrmBVyCocgKuRFsq5AQ5EVVyAhyAq5gQ5EVGkBDkBXSCo0iCNIDwMoP66f7vJRg7b5qv8bWx+Kl9KZpdpLD8lb49Q8cvWy8gAAAADX+fHaiXlVvymWElpPUjBSrVMfwlyjU3ZP8A3V8Z28YvRT9ZX8nj4fSbN5ZPDB1CP/rZLytoVdvHw+kXktCkraPcb9hblnHK03JelC5Zwzt5LuJ8DF0s4J4rZTXCBXSAq5AV0gqHICrkRUaQFdIgjSAaQVXSBYxIIxCoxA8K/f10+GPJRg7b5qv8bOyeKl9LZo9pLD8lb49Q8cvWy8gAAAADX+fHaeXlVtyiwktKajX9dV8UuUam7e+r4z94dlP1luJsMkxIK4hUYgVbKIxAq2Bw1LeL7mHhWsB1alm/uvHwPWZR1Zpx7ZNEFMQK4kEaQVGkQQ2FRpAQ5EEaQU0gWMQWeJfftp8MeSjC23zVf42dk8UPpjNNtJYeLqfGmeOXqZcQAAAABgGfHaar5Ta4caix/ZLSWo5/XVfFLlGnu3vq+M7eHZT9ZZibDKQ2BDYFcSiGwK4gQ2BDYFcQKyWOzseEDq1rOL7X6L9KFldKrRlHZWturXRyrhxAjELZDYLIxIqMQGIDEg4p1dz0nM1ZPpFGbyLh/WS4V7kYm1+WprbP44fTmabaTJ/ip/GmeSXoZcQAAAABgWe9f9FreC4tH/34osDR2o/9tV8UuUae7u+r4zt4dlP1lhsMobAq2BVgQwIKKsCAIAhgVYVDCOrWs4y119F+DY9BLLEujWt5Q2Vrbq10cz/DqJu4cQoQAKTmkSarOopmXDOo3wHzmbvpFMQoR0865/aS4V7kY+1+WWls/jh9PZp1/wBEyf4iT9NSbPLL0MtIAAAAAwPPdtJceOtP1EBA0bqP/a1fFrlGpu7vq+M7b+yn6ys12UgKhlFWBDAgCrCIZRAEAVYVAEBEMDrVrSMtj6L8Gx6CTTd1FTz69Nw2df8ALr//AA+c/wAO4/l1ZVW9jWOJqfWKYhxnLoAAedc/tJeb3Ix9r8stLZ/HD6fzUbSZO8m/vkeWXoZYQAAAABgme3aS58dafqaYgfOtnfVKDcqTSclg8Y6WsejCxq8KZmj8vji4VOJERU7fZFdd/Di1zn267GzjR8eiwcv2jsiuu/hxa5x12NnGh0WFl+0dkV138OLXOOvxs40Oiwsv2jsiuu/hxa5x1+NnGh0WFl+0dkNz30OLQ6/GzjQ6LCy/Z2Q3Pfw4tc46/GzjQ6LBy/Z2QXPfw4tc46/GzjQ6LBy/aOv9z30OLQ6/HzjQ6LCy/aJaoLlJvSjrLHtEOvx840Oiwsv2yapkTKyx0Z2s4xUtOcJpwhNJPqcsUmpPSjsrDXxbSTadfj5xodFhZft517HKFCNWVWVGPUaVpVqQw+nFXHaRww7ZfeXc8I6/HzjReiwsv28rr7cd9H+RDr8fONE6LBynVHX2476P8iL1+PnGh0WFl+0dfbjvo/yIdfj5xodFhZTqrPLNw9ma80UidfjZxodFhZOJ5Uq98v5UOuxs40Xo8LIurmtB4VMIywUu1jjg9h6z8BJ2zFn8xosbLhwXFStTlo1MIywjLD6EtaSxWunhsMnWYua9Nhq1a9WDcZa0lsrCL9qHWYuZ02GvUnWjN05a1RSUNFKMvpPDBYrWeyh1mLmdNhuO4hOM5RqdunhLhwPhiVzXVxVf2+1FMUxaP6fUOatYZEyb5Kn6ZM+TtlYAAAAAeVqmyDSyjaztLhzVKcqcpaD0ZYwmpLB8KQGFPMrkzv7vjY9E64ksq8yWTPxLzjYdEcRZX5kcmfi3nG0+gS6o+ZDJv417xlLoC6WPmPyb+Ne8ZS6AuWR8x2Tfxr3jKXQFyyfmPyb+Ne8ZS6Aup8x+Tfxr3jKX/jFw+Y/Jn417xtLoC4wm51C2UZzgo3DUZzhi68ddJtY9oUe/k7U9ZVcZ3d/lShWipU4aFec4ulJLHBxpvB4+5ARlTU9Zwpxp2t7lKvFw6jOM6uhCNFLBR16ab/4A8Wx1B2VSrTpuNwlOpCDarxxSlJLFfQ8IGZ/Mhkz8a942n0CXSx8yGTPxbzjYdEXVPzI5L7+745dEXFlmSyV311x3/AuJWZPJX+Z46QuHzKZK/wAxx0+cXErMrkncuOOnzi4lZlslLY+UbOP7epzi4mWZnJbbb+UNt4tuvVxb3dkXGc5DyXTs7aja0cepUIdThi8Xo462LIO8AAAAAAAAAAAAAAAAAavr0MZze7Ob9rOhVW4DqAHYydRwr0X/AI1LloDZRyAAAAAAAAAAAAAAAAAAAAAAAAAAAANd1e2l+Z+87FCCcCjmsv2tLxtPlog2AcgAAAAAAAAAAAAAAAAAAAAAAA45V4LZnFcMkBwzyjSX38eBNgcE8sU1sKT8yS95bDpV8tS2Vowitd46/nbFlsw/rhR+9WpJ7LxqQWv3e6dIr1yt/wAejxkOcB1zt/x6PGQ5wLUsqUVKLjXpaSknHCpBvFPW7oGV0cuT2Xozi/N7Uc2V3aeXYPtoSXBg+Yliznhlai/vNcMX/QFnPG+pPYqR87w94RyxqRexJPgaYFwAAAAAAAAAAAApWqxhGU5yUYRi5SlJpRjFLFtvuIDAbnOhQ6o40abdNPBVJ4py8Kj3Fw6/AdcI7FDV3TqbFRQf5ULL/Duxy11RYqtivBLR9xB1q2VKS7atF/v6TKPPudUtrT7aql/t5WAHj3WcOxhjhUUsNySl7IaQLvIus6dBL6EG/wB2X92iLJd5NTOXXrNxtqE5vYwhFSfoSkB0q95dNKUsi3KxwcpKnerS3X2mAullZZcpwjjVyZXp4bLk5xS88qZbllo5chKK6lkmtUb2GnUljuNaFMXExvb2K0oZFuYST0o1Oo3snHXxT14YEuOeGcm5o/RuKMoPcnBRfoaiFela50qTX06bX7sv6OQHq22cizl2z0eFuPLSFlu9W11Y2dTtaq9MZclsF3o0stW8tirHz4x96RC69bVFSpbNbDwRk/6Au824zi6GtTc5vw4P3lsl1cmZ0KiqpXNJSoNpSnFYVILvsNiS8A4Uu2hSqRnGM4NSjKKlGS11KLWKa8xyq4AAAAAAAHDd2tOtCVKtCNSnNaM4SWMZLcaAxDKebLJ9XF0lVtpf4U3KOP5Z4+zA64pSzFsoZq7uni7W4pVl3FNSoz/qn6UXiLOleaictKEKNpTpQbipVripXpYuT+5BLSaS2McNcl4UtMzuUaqTvcpRpt9tCmq1wvTKUF7CXHqWuYyyWvXu7uo+7oKhST9MZP2i4920zSZGp4N21Sq13atzcNPhipJP0C492x1G5Moa9Gws4Pvvk9Ny/maxIPapUYwWEIxityKUV7ALgQ1ugSgAFKtGM1hOMZLcklJe0Dxr7Udkyvr1rCzm+++T01L+ZLEDw7rNLkWpi1aypt/hXFxFLgjp4L0C48W6zG5Oli6dxe09xOdCpFemnj7S3Hk3eZCtDB2WUmnjsVaUof7oS/oLjls82mUnF07upaVHFrqVeFSppOPdjUTprhT1/eWJSz3sm5q6UcHc15zfdjRioLg0pYt+hDiLMrybqVsbbB0ranpL7806s+FOWOHmJdXtJEAAAAAAAAAAAAAAAAAAAAAAAAAAAAAAAAAAAAAAAAAAAAAAAAAAAAAAAAAAAAAAAAAAAAAAAAAAAAAAAAAAAAAAAAAAAAAAAAAAAAAAAAAAD//Z"/>
          <p:cNvSpPr>
            <a:spLocks noChangeAspect="1" noChangeArrowheads="1"/>
          </p:cNvSpPr>
          <p:nvPr/>
        </p:nvSpPr>
        <p:spPr bwMode="auto">
          <a:xfrm>
            <a:off x="63500" y="-384175"/>
            <a:ext cx="304800" cy="304800"/>
          </a:xfrm>
          <a:prstGeom prst="rect">
            <a:avLst/>
          </a:prstGeom>
          <a:noFill/>
          <a:ln w="9525">
            <a:noFill/>
            <a:miter lim="800000"/>
            <a:headEnd/>
            <a:tailEnd/>
          </a:ln>
        </p:spPr>
        <p:txBody>
          <a:bodyPr/>
          <a:lstStyle/>
          <a:p>
            <a:endParaRPr lang="en-US"/>
          </a:p>
        </p:txBody>
      </p:sp>
      <p:grpSp>
        <p:nvGrpSpPr>
          <p:cNvPr id="15366" name="Group 18"/>
          <p:cNvGrpSpPr>
            <a:grpSpLocks/>
          </p:cNvGrpSpPr>
          <p:nvPr/>
        </p:nvGrpSpPr>
        <p:grpSpPr bwMode="auto">
          <a:xfrm>
            <a:off x="3300413" y="1447800"/>
            <a:ext cx="2241550" cy="2036763"/>
            <a:chOff x="4648199" y="2724640"/>
            <a:chExt cx="2242016" cy="2036449"/>
          </a:xfrm>
        </p:grpSpPr>
        <p:pic>
          <p:nvPicPr>
            <p:cNvPr id="15372" name="Picture 12"/>
            <p:cNvPicPr>
              <a:picLocks noChangeAspect="1" noChangeArrowheads="1"/>
            </p:cNvPicPr>
            <p:nvPr/>
          </p:nvPicPr>
          <p:blipFill>
            <a:blip r:embed="rId2" cstate="print"/>
            <a:srcRect/>
            <a:stretch>
              <a:fillRect/>
            </a:stretch>
          </p:blipFill>
          <p:spPr bwMode="auto">
            <a:xfrm>
              <a:off x="4648199" y="2724640"/>
              <a:ext cx="1981199" cy="1487809"/>
            </a:xfrm>
            <a:prstGeom prst="rect">
              <a:avLst/>
            </a:prstGeom>
            <a:noFill/>
            <a:ln w="9525" algn="ctr">
              <a:solidFill>
                <a:schemeClr val="tx1"/>
              </a:solidFill>
              <a:miter lim="800000"/>
              <a:headEnd/>
              <a:tailEnd/>
            </a:ln>
          </p:spPr>
        </p:pic>
        <p:pic>
          <p:nvPicPr>
            <p:cNvPr id="15373" name="Picture 13"/>
            <p:cNvPicPr>
              <a:picLocks noChangeAspect="1" noChangeArrowheads="1"/>
            </p:cNvPicPr>
            <p:nvPr/>
          </p:nvPicPr>
          <p:blipFill>
            <a:blip r:embed="rId3" cstate="print"/>
            <a:srcRect/>
            <a:stretch>
              <a:fillRect/>
            </a:stretch>
          </p:blipFill>
          <p:spPr bwMode="auto">
            <a:xfrm>
              <a:off x="4948450" y="3293534"/>
              <a:ext cx="1941765" cy="1467555"/>
            </a:xfrm>
            <a:prstGeom prst="rect">
              <a:avLst/>
            </a:prstGeom>
            <a:noFill/>
            <a:ln w="9525" algn="ctr">
              <a:solidFill>
                <a:schemeClr val="tx1"/>
              </a:solidFill>
              <a:miter lim="800000"/>
              <a:headEnd/>
              <a:tailEnd/>
            </a:ln>
          </p:spPr>
        </p:pic>
      </p:grpSp>
      <p:pic>
        <p:nvPicPr>
          <p:cNvPr id="15367" name="Picture 11"/>
          <p:cNvPicPr>
            <a:picLocks noChangeAspect="1" noChangeArrowheads="1"/>
          </p:cNvPicPr>
          <p:nvPr/>
        </p:nvPicPr>
        <p:blipFill>
          <a:blip r:embed="rId4" cstate="print"/>
          <a:srcRect b="1968"/>
          <a:stretch>
            <a:fillRect/>
          </a:stretch>
        </p:blipFill>
        <p:spPr bwMode="auto">
          <a:xfrm>
            <a:off x="582613" y="1295400"/>
            <a:ext cx="1795462" cy="2286000"/>
          </a:xfrm>
          <a:prstGeom prst="rect">
            <a:avLst/>
          </a:prstGeom>
          <a:noFill/>
          <a:ln w="9525" algn="ctr">
            <a:noFill/>
            <a:miter lim="800000"/>
            <a:headEnd/>
            <a:tailEnd/>
          </a:ln>
        </p:spPr>
      </p:pic>
      <p:grpSp>
        <p:nvGrpSpPr>
          <p:cNvPr id="15368" name="Group 7"/>
          <p:cNvGrpSpPr>
            <a:grpSpLocks/>
          </p:cNvGrpSpPr>
          <p:nvPr/>
        </p:nvGrpSpPr>
        <p:grpSpPr bwMode="auto">
          <a:xfrm>
            <a:off x="6686550" y="1371600"/>
            <a:ext cx="1847850" cy="2392363"/>
            <a:chOff x="1824" y="768"/>
            <a:chExt cx="2189" cy="2832"/>
          </a:xfrm>
        </p:grpSpPr>
        <p:pic>
          <p:nvPicPr>
            <p:cNvPr id="15370" name="Picture 8"/>
            <p:cNvPicPr>
              <a:picLocks noChangeAspect="1" noChangeArrowheads="1"/>
            </p:cNvPicPr>
            <p:nvPr/>
          </p:nvPicPr>
          <p:blipFill>
            <a:blip r:embed="rId5" cstate="print"/>
            <a:srcRect/>
            <a:stretch>
              <a:fillRect/>
            </a:stretch>
          </p:blipFill>
          <p:spPr bwMode="auto">
            <a:xfrm>
              <a:off x="1824" y="768"/>
              <a:ext cx="2189" cy="2832"/>
            </a:xfrm>
            <a:prstGeom prst="rect">
              <a:avLst/>
            </a:prstGeom>
            <a:noFill/>
            <a:ln w="9525">
              <a:solidFill>
                <a:schemeClr val="tx1"/>
              </a:solidFill>
              <a:miter lim="800000"/>
              <a:headEnd/>
              <a:tailEnd/>
            </a:ln>
          </p:spPr>
        </p:pic>
        <p:pic>
          <p:nvPicPr>
            <p:cNvPr id="15371" name="Picture 7" descr="prof%20male%201"/>
            <p:cNvPicPr>
              <a:picLocks noChangeAspect="1" noChangeArrowheads="1"/>
            </p:cNvPicPr>
            <p:nvPr/>
          </p:nvPicPr>
          <p:blipFill>
            <a:blip r:embed="rId6" cstate="print"/>
            <a:srcRect/>
            <a:stretch>
              <a:fillRect/>
            </a:stretch>
          </p:blipFill>
          <p:spPr bwMode="auto">
            <a:xfrm>
              <a:off x="1936" y="2736"/>
              <a:ext cx="416" cy="624"/>
            </a:xfrm>
            <a:prstGeom prst="rect">
              <a:avLst/>
            </a:prstGeom>
            <a:noFill/>
            <a:ln w="9525">
              <a:noFill/>
              <a:miter lim="800000"/>
              <a:headEnd/>
              <a:tailEnd/>
            </a:ln>
          </p:spPr>
        </p:pic>
      </p:grpSp>
      <p:sp>
        <p:nvSpPr>
          <p:cNvPr id="15369" name="Content Placeholder 2"/>
          <p:cNvSpPr txBox="1">
            <a:spLocks/>
          </p:cNvSpPr>
          <p:nvPr/>
        </p:nvSpPr>
        <p:spPr bwMode="auto">
          <a:xfrm>
            <a:off x="6477000" y="3962400"/>
            <a:ext cx="2438400" cy="1622425"/>
          </a:xfrm>
          <a:prstGeom prst="rect">
            <a:avLst/>
          </a:prstGeom>
          <a:noFill/>
          <a:ln w="9525">
            <a:noFill/>
            <a:miter lim="800000"/>
            <a:headEnd/>
            <a:tailEnd/>
          </a:ln>
        </p:spPr>
        <p:txBody>
          <a:bodyPr/>
          <a:lstStyle/>
          <a:p>
            <a:pPr eaLnBrk="0" hangingPunct="0">
              <a:spcBef>
                <a:spcPts val="700"/>
              </a:spcBef>
              <a:spcAft>
                <a:spcPts val="700"/>
              </a:spcAft>
            </a:pPr>
            <a:r>
              <a:rPr lang="en-US" sz="2400" b="1">
                <a:latin typeface="Times New Roman" pitchFamily="18" charset="0"/>
                <a:cs typeface="Times New Roman" pitchFamily="18" charset="0"/>
              </a:rPr>
              <a:t>Help them Transition Here </a:t>
            </a:r>
            <a:r>
              <a:rPr lang="en-US">
                <a:latin typeface="Times New Roman" pitchFamily="18" charset="0"/>
                <a:cs typeface="Times New Roman" pitchFamily="18" charset="0"/>
              </a:rPr>
              <a:t>(Show them you have it all covered.)</a:t>
            </a:r>
            <a:endParaRPr lang="en-US" sz="2400">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76200"/>
            <a:ext cx="8229600" cy="1143000"/>
          </a:xfrm>
        </p:spPr>
        <p:txBody>
          <a:bodyPr/>
          <a:lstStyle/>
          <a:p>
            <a:pPr eaLnBrk="1" hangingPunct="1"/>
            <a:r>
              <a:rPr lang="en-US" sz="4000" b="1" smtClean="0"/>
              <a:t>Poll:  Ready to talk numbers?</a:t>
            </a:r>
          </a:p>
        </p:txBody>
      </p:sp>
      <p:grpSp>
        <p:nvGrpSpPr>
          <p:cNvPr id="16387" name="Group 23"/>
          <p:cNvGrpSpPr>
            <a:grpSpLocks/>
          </p:cNvGrpSpPr>
          <p:nvPr/>
        </p:nvGrpSpPr>
        <p:grpSpPr bwMode="auto">
          <a:xfrm>
            <a:off x="2286000" y="1290638"/>
            <a:ext cx="6629400" cy="2824162"/>
            <a:chOff x="152400" y="2209800"/>
            <a:chExt cx="8763000" cy="3733800"/>
          </a:xfrm>
        </p:grpSpPr>
        <p:grpSp>
          <p:nvGrpSpPr>
            <p:cNvPr id="16389" name="Group 16"/>
            <p:cNvGrpSpPr>
              <a:grpSpLocks/>
            </p:cNvGrpSpPr>
            <p:nvPr/>
          </p:nvGrpSpPr>
          <p:grpSpPr bwMode="auto">
            <a:xfrm>
              <a:off x="152400" y="2209800"/>
              <a:ext cx="1600200" cy="1143000"/>
              <a:chOff x="152400" y="2209800"/>
              <a:chExt cx="1600200" cy="1143000"/>
            </a:xfrm>
          </p:grpSpPr>
          <p:sp>
            <p:nvSpPr>
              <p:cNvPr id="16405" name="Pentagon 3"/>
              <p:cNvSpPr>
                <a:spLocks noChangeArrowheads="1"/>
              </p:cNvSpPr>
              <p:nvPr/>
            </p:nvSpPr>
            <p:spPr bwMode="auto">
              <a:xfrm>
                <a:off x="152400" y="2209800"/>
                <a:ext cx="1600200" cy="1143000"/>
              </a:xfrm>
              <a:prstGeom prst="homePlate">
                <a:avLst>
                  <a:gd name="adj" fmla="val 49998"/>
                </a:avLst>
              </a:prstGeom>
              <a:solidFill>
                <a:srgbClr val="00B050"/>
              </a:solidFill>
              <a:ln w="9525" algn="ctr">
                <a:noFill/>
                <a:round/>
                <a:headEnd/>
                <a:tailEnd/>
              </a:ln>
            </p:spPr>
            <p:txBody>
              <a:bodyPr>
                <a:spAutoFit/>
              </a:bodyPr>
              <a:lstStyle/>
              <a:p>
                <a:pPr marL="688975" indent="-688975"/>
                <a:endParaRPr lang="en-US"/>
              </a:p>
            </p:txBody>
          </p:sp>
          <p:sp>
            <p:nvSpPr>
              <p:cNvPr id="16406" name="TextBox 10"/>
              <p:cNvSpPr txBox="1">
                <a:spLocks noChangeArrowheads="1"/>
              </p:cNvSpPr>
              <p:nvPr/>
            </p:nvSpPr>
            <p:spPr bwMode="auto">
              <a:xfrm>
                <a:off x="228600" y="2590800"/>
                <a:ext cx="1038692" cy="406832"/>
              </a:xfrm>
              <a:prstGeom prst="rect">
                <a:avLst/>
              </a:prstGeom>
              <a:noFill/>
              <a:ln w="9525">
                <a:noFill/>
                <a:miter lim="800000"/>
                <a:headEnd/>
                <a:tailEnd/>
              </a:ln>
            </p:spPr>
            <p:txBody>
              <a:bodyPr wrap="none">
                <a:spAutoFit/>
              </a:bodyPr>
              <a:lstStyle/>
              <a:p>
                <a:r>
                  <a:rPr lang="en-US" sz="1400">
                    <a:solidFill>
                      <a:schemeClr val="bg1"/>
                    </a:solidFill>
                    <a:latin typeface="Tahoma" pitchFamily="34" charset="0"/>
                    <a:cs typeface="Tahoma" pitchFamily="34" charset="0"/>
                  </a:rPr>
                  <a:t>Contact</a:t>
                </a:r>
              </a:p>
            </p:txBody>
          </p:sp>
        </p:grpSp>
        <p:grpSp>
          <p:nvGrpSpPr>
            <p:cNvPr id="16390" name="Group 17"/>
            <p:cNvGrpSpPr>
              <a:grpSpLocks/>
            </p:cNvGrpSpPr>
            <p:nvPr/>
          </p:nvGrpSpPr>
          <p:grpSpPr bwMode="auto">
            <a:xfrm>
              <a:off x="1752600" y="2209800"/>
              <a:ext cx="1677179" cy="1143000"/>
              <a:chOff x="1752600" y="2209800"/>
              <a:chExt cx="1676400" cy="1143000"/>
            </a:xfrm>
          </p:grpSpPr>
          <p:sp>
            <p:nvSpPr>
              <p:cNvPr id="16403" name="Pentagon 4"/>
              <p:cNvSpPr>
                <a:spLocks noChangeArrowheads="1"/>
              </p:cNvSpPr>
              <p:nvPr/>
            </p:nvSpPr>
            <p:spPr bwMode="auto">
              <a:xfrm>
                <a:off x="1828800" y="2209800"/>
                <a:ext cx="1600200" cy="1143000"/>
              </a:xfrm>
              <a:prstGeom prst="homePlate">
                <a:avLst>
                  <a:gd name="adj" fmla="val 49998"/>
                </a:avLst>
              </a:prstGeom>
              <a:solidFill>
                <a:srgbClr val="00B050"/>
              </a:solidFill>
              <a:ln w="9525" algn="ctr">
                <a:noFill/>
                <a:round/>
                <a:headEnd/>
                <a:tailEnd/>
              </a:ln>
            </p:spPr>
            <p:txBody>
              <a:bodyPr>
                <a:spAutoFit/>
              </a:bodyPr>
              <a:lstStyle/>
              <a:p>
                <a:pPr marL="688975" indent="-688975"/>
                <a:endParaRPr lang="en-US"/>
              </a:p>
            </p:txBody>
          </p:sp>
          <p:sp>
            <p:nvSpPr>
              <p:cNvPr id="16404" name="TextBox 11"/>
              <p:cNvSpPr txBox="1">
                <a:spLocks noChangeArrowheads="1"/>
              </p:cNvSpPr>
              <p:nvPr/>
            </p:nvSpPr>
            <p:spPr bwMode="auto">
              <a:xfrm>
                <a:off x="1752600" y="2590800"/>
                <a:ext cx="1576162" cy="406832"/>
              </a:xfrm>
              <a:prstGeom prst="rect">
                <a:avLst/>
              </a:prstGeom>
              <a:noFill/>
              <a:ln w="9525">
                <a:noFill/>
                <a:miter lim="800000"/>
                <a:headEnd/>
                <a:tailEnd/>
              </a:ln>
            </p:spPr>
            <p:txBody>
              <a:bodyPr wrap="none">
                <a:spAutoFit/>
              </a:bodyPr>
              <a:lstStyle/>
              <a:p>
                <a:r>
                  <a:rPr lang="en-US" sz="1400">
                    <a:solidFill>
                      <a:schemeClr val="bg1"/>
                    </a:solidFill>
                    <a:latin typeface="Tahoma" pitchFamily="34" charset="0"/>
                    <a:cs typeface="Tahoma" pitchFamily="34" charset="0"/>
                  </a:rPr>
                  <a:t>Appointment</a:t>
                </a:r>
              </a:p>
            </p:txBody>
          </p:sp>
        </p:grpSp>
        <p:grpSp>
          <p:nvGrpSpPr>
            <p:cNvPr id="16391" name="Group 18"/>
            <p:cNvGrpSpPr>
              <a:grpSpLocks/>
            </p:cNvGrpSpPr>
            <p:nvPr/>
          </p:nvGrpSpPr>
          <p:grpSpPr bwMode="auto">
            <a:xfrm>
              <a:off x="3590926" y="2209800"/>
              <a:ext cx="1666874" cy="1143000"/>
              <a:chOff x="3590357" y="2209800"/>
              <a:chExt cx="1667443" cy="1143000"/>
            </a:xfrm>
          </p:grpSpPr>
          <p:sp>
            <p:nvSpPr>
              <p:cNvPr id="16401" name="Pentagon 5"/>
              <p:cNvSpPr>
                <a:spLocks noChangeArrowheads="1"/>
              </p:cNvSpPr>
              <p:nvPr/>
            </p:nvSpPr>
            <p:spPr bwMode="auto">
              <a:xfrm>
                <a:off x="3657600" y="2209800"/>
                <a:ext cx="1600200" cy="1143000"/>
              </a:xfrm>
              <a:prstGeom prst="homePlate">
                <a:avLst>
                  <a:gd name="adj" fmla="val 49998"/>
                </a:avLst>
              </a:prstGeom>
              <a:solidFill>
                <a:srgbClr val="00B050"/>
              </a:solidFill>
              <a:ln w="9525" algn="ctr">
                <a:noFill/>
                <a:round/>
                <a:headEnd/>
                <a:tailEnd/>
              </a:ln>
            </p:spPr>
            <p:txBody>
              <a:bodyPr>
                <a:spAutoFit/>
              </a:bodyPr>
              <a:lstStyle/>
              <a:p>
                <a:pPr marL="688975" indent="-688975"/>
                <a:endParaRPr lang="en-US"/>
              </a:p>
            </p:txBody>
          </p:sp>
          <p:sp>
            <p:nvSpPr>
              <p:cNvPr id="16402" name="TextBox 12"/>
              <p:cNvSpPr txBox="1">
                <a:spLocks noChangeArrowheads="1"/>
              </p:cNvSpPr>
              <p:nvPr/>
            </p:nvSpPr>
            <p:spPr bwMode="auto">
              <a:xfrm>
                <a:off x="3590357" y="2590800"/>
                <a:ext cx="1544451" cy="406832"/>
              </a:xfrm>
              <a:prstGeom prst="rect">
                <a:avLst/>
              </a:prstGeom>
              <a:noFill/>
              <a:ln w="9525">
                <a:noFill/>
                <a:miter lim="800000"/>
                <a:headEnd/>
                <a:tailEnd/>
              </a:ln>
            </p:spPr>
            <p:txBody>
              <a:bodyPr wrap="none">
                <a:spAutoFit/>
              </a:bodyPr>
              <a:lstStyle/>
              <a:p>
                <a:r>
                  <a:rPr lang="en-US" sz="1400">
                    <a:solidFill>
                      <a:schemeClr val="bg1"/>
                    </a:solidFill>
                    <a:latin typeface="Tahoma" pitchFamily="34" charset="0"/>
                    <a:cs typeface="Tahoma" pitchFamily="34" charset="0"/>
                  </a:rPr>
                  <a:t>Presentation</a:t>
                </a:r>
              </a:p>
            </p:txBody>
          </p:sp>
        </p:grpSp>
        <p:grpSp>
          <p:nvGrpSpPr>
            <p:cNvPr id="16392" name="Group 19"/>
            <p:cNvGrpSpPr>
              <a:grpSpLocks/>
            </p:cNvGrpSpPr>
            <p:nvPr/>
          </p:nvGrpSpPr>
          <p:grpSpPr bwMode="auto">
            <a:xfrm>
              <a:off x="5410200" y="2209800"/>
              <a:ext cx="1600200" cy="1143000"/>
              <a:chOff x="5410200" y="2209800"/>
              <a:chExt cx="1600200" cy="1143000"/>
            </a:xfrm>
          </p:grpSpPr>
          <p:sp>
            <p:nvSpPr>
              <p:cNvPr id="16399" name="Pentagon 6"/>
              <p:cNvSpPr>
                <a:spLocks noChangeArrowheads="1"/>
              </p:cNvSpPr>
              <p:nvPr/>
            </p:nvSpPr>
            <p:spPr bwMode="auto">
              <a:xfrm>
                <a:off x="5410200" y="2209800"/>
                <a:ext cx="1600200" cy="1143000"/>
              </a:xfrm>
              <a:prstGeom prst="homePlate">
                <a:avLst>
                  <a:gd name="adj" fmla="val 49998"/>
                </a:avLst>
              </a:prstGeom>
              <a:solidFill>
                <a:srgbClr val="00B050"/>
              </a:solidFill>
              <a:ln w="9525" algn="ctr">
                <a:noFill/>
                <a:round/>
                <a:headEnd/>
                <a:tailEnd/>
              </a:ln>
            </p:spPr>
            <p:txBody>
              <a:bodyPr>
                <a:spAutoFit/>
              </a:bodyPr>
              <a:lstStyle/>
              <a:p>
                <a:pPr marL="688975" indent="-688975"/>
                <a:endParaRPr lang="en-US"/>
              </a:p>
            </p:txBody>
          </p:sp>
          <p:sp>
            <p:nvSpPr>
              <p:cNvPr id="16400" name="TextBox 13"/>
              <p:cNvSpPr txBox="1">
                <a:spLocks noChangeArrowheads="1"/>
              </p:cNvSpPr>
              <p:nvPr/>
            </p:nvSpPr>
            <p:spPr bwMode="auto">
              <a:xfrm>
                <a:off x="5410200" y="2602468"/>
                <a:ext cx="1263296" cy="406832"/>
              </a:xfrm>
              <a:prstGeom prst="rect">
                <a:avLst/>
              </a:prstGeom>
              <a:noFill/>
              <a:ln w="9525">
                <a:noFill/>
                <a:miter lim="800000"/>
                <a:headEnd/>
                <a:tailEnd/>
              </a:ln>
            </p:spPr>
            <p:txBody>
              <a:bodyPr wrap="none">
                <a:spAutoFit/>
              </a:bodyPr>
              <a:lstStyle/>
              <a:p>
                <a:r>
                  <a:rPr lang="en-US" sz="1400">
                    <a:solidFill>
                      <a:schemeClr val="bg1"/>
                    </a:solidFill>
                    <a:latin typeface="Tahoma" pitchFamily="34" charset="0"/>
                    <a:cs typeface="Tahoma" pitchFamily="34" charset="0"/>
                  </a:rPr>
                  <a:t>Next Step</a:t>
                </a:r>
              </a:p>
            </p:txBody>
          </p:sp>
        </p:grpSp>
        <p:grpSp>
          <p:nvGrpSpPr>
            <p:cNvPr id="16393" name="Group 20"/>
            <p:cNvGrpSpPr>
              <a:grpSpLocks/>
            </p:cNvGrpSpPr>
            <p:nvPr/>
          </p:nvGrpSpPr>
          <p:grpSpPr bwMode="auto">
            <a:xfrm>
              <a:off x="7239000" y="2209800"/>
              <a:ext cx="1143000" cy="1600200"/>
              <a:chOff x="7239000" y="2209800"/>
              <a:chExt cx="1143000" cy="1600200"/>
            </a:xfrm>
          </p:grpSpPr>
          <p:sp>
            <p:nvSpPr>
              <p:cNvPr id="16397" name="Pentagon 7"/>
              <p:cNvSpPr>
                <a:spLocks noChangeArrowheads="1"/>
              </p:cNvSpPr>
              <p:nvPr/>
            </p:nvSpPr>
            <p:spPr bwMode="auto">
              <a:xfrm rot="5400000" flipV="1">
                <a:off x="7010400" y="2438400"/>
                <a:ext cx="1600200" cy="1143000"/>
              </a:xfrm>
              <a:prstGeom prst="homePlate">
                <a:avLst>
                  <a:gd name="adj" fmla="val 49998"/>
                </a:avLst>
              </a:prstGeom>
              <a:solidFill>
                <a:srgbClr val="00B050"/>
              </a:solidFill>
              <a:ln w="9525" algn="ctr">
                <a:noFill/>
                <a:round/>
                <a:headEnd/>
                <a:tailEnd/>
              </a:ln>
            </p:spPr>
            <p:txBody>
              <a:bodyPr>
                <a:spAutoFit/>
              </a:bodyPr>
              <a:lstStyle/>
              <a:p>
                <a:pPr marL="688975" indent="-688975"/>
                <a:endParaRPr lang="en-US"/>
              </a:p>
            </p:txBody>
          </p:sp>
          <p:sp>
            <p:nvSpPr>
              <p:cNvPr id="16398" name="TextBox 14"/>
              <p:cNvSpPr txBox="1">
                <a:spLocks noChangeArrowheads="1"/>
              </p:cNvSpPr>
              <p:nvPr/>
            </p:nvSpPr>
            <p:spPr bwMode="auto">
              <a:xfrm>
                <a:off x="7424570" y="2590800"/>
                <a:ext cx="797135" cy="406832"/>
              </a:xfrm>
              <a:prstGeom prst="rect">
                <a:avLst/>
              </a:prstGeom>
              <a:noFill/>
              <a:ln w="9525">
                <a:noFill/>
                <a:miter lim="800000"/>
                <a:headEnd/>
                <a:tailEnd/>
              </a:ln>
            </p:spPr>
            <p:txBody>
              <a:bodyPr wrap="none">
                <a:spAutoFit/>
              </a:bodyPr>
              <a:lstStyle/>
              <a:p>
                <a:r>
                  <a:rPr lang="en-US" sz="1400">
                    <a:solidFill>
                      <a:schemeClr val="bg1"/>
                    </a:solidFill>
                    <a:latin typeface="Tahoma" pitchFamily="34" charset="0"/>
                    <a:cs typeface="Tahoma" pitchFamily="34" charset="0"/>
                  </a:rPr>
                  <a:t>ABRF</a:t>
                </a:r>
              </a:p>
            </p:txBody>
          </p:sp>
        </p:grpSp>
        <p:grpSp>
          <p:nvGrpSpPr>
            <p:cNvPr id="16394" name="Group 21"/>
            <p:cNvGrpSpPr>
              <a:grpSpLocks/>
            </p:cNvGrpSpPr>
            <p:nvPr/>
          </p:nvGrpSpPr>
          <p:grpSpPr bwMode="auto">
            <a:xfrm>
              <a:off x="6781800" y="4114800"/>
              <a:ext cx="2133600" cy="1828800"/>
              <a:chOff x="6781800" y="4267200"/>
              <a:chExt cx="2133600" cy="1828800"/>
            </a:xfrm>
          </p:grpSpPr>
          <p:sp>
            <p:nvSpPr>
              <p:cNvPr id="22" name="7-Point Star 21"/>
              <p:cNvSpPr/>
              <p:nvPr/>
            </p:nvSpPr>
            <p:spPr bwMode="auto">
              <a:xfrm>
                <a:off x="6781308" y="4267928"/>
                <a:ext cx="2134092" cy="1828072"/>
              </a:xfrm>
              <a:prstGeom prst="star7">
                <a:avLst/>
              </a:prstGeom>
              <a:solidFill>
                <a:srgbClr val="00B050"/>
              </a:solidFill>
              <a:ln w="9525" cap="flat" cmpd="sng" algn="ctr">
                <a:noFill/>
                <a:prstDash val="solid"/>
                <a:round/>
                <a:headEnd type="none" w="med" len="med"/>
                <a:tailEnd type="none" w="med" len="med"/>
              </a:ln>
              <a:effectLst/>
            </p:spPr>
            <p:txBody>
              <a:bodyPr>
                <a:spAutoFit/>
              </a:bodyPr>
              <a:lstStyle/>
              <a:p>
                <a:pPr marL="688975" indent="-688975">
                  <a:defRPr/>
                </a:pPr>
                <a:endParaRPr lang="en-US" dirty="0">
                  <a:latin typeface="Arial" pitchFamily="34" charset="0"/>
                </a:endParaRPr>
              </a:p>
            </p:txBody>
          </p:sp>
          <p:sp>
            <p:nvSpPr>
              <p:cNvPr id="16396" name="TextBox 15"/>
              <p:cNvSpPr txBox="1">
                <a:spLocks noChangeArrowheads="1"/>
              </p:cNvSpPr>
              <p:nvPr/>
            </p:nvSpPr>
            <p:spPr bwMode="auto">
              <a:xfrm>
                <a:off x="7391400" y="5040868"/>
                <a:ext cx="932745" cy="406832"/>
              </a:xfrm>
              <a:prstGeom prst="rect">
                <a:avLst/>
              </a:prstGeom>
              <a:noFill/>
              <a:ln w="9525">
                <a:noFill/>
                <a:miter lim="800000"/>
                <a:headEnd/>
                <a:tailEnd/>
              </a:ln>
            </p:spPr>
            <p:txBody>
              <a:bodyPr wrap="none">
                <a:spAutoFit/>
              </a:bodyPr>
              <a:lstStyle/>
              <a:p>
                <a:r>
                  <a:rPr lang="en-US" sz="1400">
                    <a:solidFill>
                      <a:schemeClr val="bg1"/>
                    </a:solidFill>
                    <a:latin typeface="Tahoma" pitchFamily="34" charset="0"/>
                    <a:cs typeface="Tahoma" pitchFamily="34" charset="0"/>
                  </a:rPr>
                  <a:t>HIRE!!</a:t>
                </a:r>
              </a:p>
            </p:txBody>
          </p:sp>
        </p:grpSp>
      </p:grpSp>
      <p:sp>
        <p:nvSpPr>
          <p:cNvPr id="25" name="Content Placeholder 2"/>
          <p:cNvSpPr txBox="1">
            <a:spLocks/>
          </p:cNvSpPr>
          <p:nvPr/>
        </p:nvSpPr>
        <p:spPr>
          <a:xfrm>
            <a:off x="838200" y="2484438"/>
            <a:ext cx="6172200" cy="3306762"/>
          </a:xfrm>
          <a:prstGeom prst="rect">
            <a:avLst/>
          </a:prstGeom>
        </p:spPr>
        <p:txBody>
          <a:bodyPr/>
          <a:lstStyle/>
          <a:p>
            <a:pPr eaLnBrk="0" hangingPunct="0">
              <a:spcBef>
                <a:spcPct val="20000"/>
              </a:spcBef>
              <a:defRPr/>
            </a:pPr>
            <a:r>
              <a:rPr lang="en-US" sz="3200" dirty="0">
                <a:latin typeface="+mn-lt"/>
                <a:cs typeface="+mn-cs"/>
              </a:rPr>
              <a:t>Are you, at this moment, ready with one or more KW agents to create an ABRF and structure a deal that will compete with what they currently have?</a:t>
            </a:r>
          </a:p>
          <a:p>
            <a:pPr marL="342900" indent="-342900" eaLnBrk="0" hangingPunct="0">
              <a:spcBef>
                <a:spcPct val="20000"/>
              </a:spcBef>
              <a:buFont typeface="Arial" charset="0"/>
              <a:buChar char="•"/>
              <a:defRPr/>
            </a:pPr>
            <a:r>
              <a:rPr lang="en-US" sz="2400" dirty="0">
                <a:latin typeface="+mn-lt"/>
                <a:cs typeface="+mn-cs"/>
              </a:rPr>
              <a:t>Yes</a:t>
            </a:r>
          </a:p>
          <a:p>
            <a:pPr marL="342900" indent="-342900" eaLnBrk="0" hangingPunct="0">
              <a:spcBef>
                <a:spcPct val="20000"/>
              </a:spcBef>
              <a:buFont typeface="Arial" charset="0"/>
              <a:buChar char="•"/>
              <a:defRPr/>
            </a:pPr>
            <a:r>
              <a:rPr lang="en-US" sz="2400" dirty="0">
                <a:latin typeface="+mn-lt"/>
                <a:cs typeface="+mn-cs"/>
              </a:rPr>
              <a:t>No</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2"/>
          <p:cNvSpPr>
            <a:spLocks noGrp="1"/>
          </p:cNvSpPr>
          <p:nvPr>
            <p:ph type="title"/>
          </p:nvPr>
        </p:nvSpPr>
        <p:spPr>
          <a:xfrm>
            <a:off x="457200" y="76200"/>
            <a:ext cx="8229600" cy="1143000"/>
          </a:xfrm>
        </p:spPr>
        <p:txBody>
          <a:bodyPr/>
          <a:lstStyle/>
          <a:p>
            <a:r>
              <a:rPr lang="en-US" sz="4000" b="1" smtClean="0"/>
              <a:t>If you’re not at this point . . . </a:t>
            </a:r>
          </a:p>
        </p:txBody>
      </p:sp>
      <p:sp>
        <p:nvSpPr>
          <p:cNvPr id="17411" name="Content Placeholder 3"/>
          <p:cNvSpPr>
            <a:spLocks noGrp="1"/>
          </p:cNvSpPr>
          <p:nvPr>
            <p:ph idx="1"/>
          </p:nvPr>
        </p:nvSpPr>
        <p:spPr>
          <a:xfrm>
            <a:off x="457200" y="1341438"/>
            <a:ext cx="8229600" cy="4525962"/>
          </a:xfrm>
        </p:spPr>
        <p:txBody>
          <a:bodyPr/>
          <a:lstStyle/>
          <a:p>
            <a:pPr>
              <a:spcBef>
                <a:spcPts val="650"/>
              </a:spcBef>
              <a:spcAft>
                <a:spcPts val="650"/>
              </a:spcAft>
            </a:pPr>
            <a:r>
              <a:rPr lang="en-US" sz="2800" smtClean="0"/>
              <a:t>You can’t really start talking numbers until you meet them a few times. Get appointments with recruits! Get to know them.</a:t>
            </a:r>
          </a:p>
          <a:p>
            <a:pPr>
              <a:spcBef>
                <a:spcPts val="650"/>
              </a:spcBef>
              <a:spcAft>
                <a:spcPts val="650"/>
              </a:spcAft>
            </a:pPr>
            <a:r>
              <a:rPr lang="en-US" sz="2800" smtClean="0"/>
              <a:t>You can’t really start talking numbers until you’ve built the relationship, learned about their needs, priorities and hot buttons.</a:t>
            </a:r>
          </a:p>
          <a:p>
            <a:pPr>
              <a:spcBef>
                <a:spcPts val="650"/>
              </a:spcBef>
              <a:spcAft>
                <a:spcPts val="650"/>
              </a:spcAft>
            </a:pPr>
            <a:r>
              <a:rPr lang="en-US" sz="2800" smtClean="0"/>
              <a:t>You can’t really start talking numbers until you’ve had the opportunity to share how Weichert is different and share your value and the company’s value.</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2"/>
          <p:cNvSpPr>
            <a:spLocks noGrp="1"/>
          </p:cNvSpPr>
          <p:nvPr>
            <p:ph type="title"/>
          </p:nvPr>
        </p:nvSpPr>
        <p:spPr>
          <a:xfrm>
            <a:off x="457200" y="-152400"/>
            <a:ext cx="8229600" cy="1143000"/>
          </a:xfrm>
        </p:spPr>
        <p:txBody>
          <a:bodyPr/>
          <a:lstStyle/>
          <a:p>
            <a:r>
              <a:rPr lang="en-US" sz="4000" b="1" smtClean="0"/>
              <a:t>Make it a Conversation</a:t>
            </a:r>
          </a:p>
        </p:txBody>
      </p:sp>
      <p:sp>
        <p:nvSpPr>
          <p:cNvPr id="18435" name="Content Placeholder 3"/>
          <p:cNvSpPr>
            <a:spLocks noGrp="1"/>
          </p:cNvSpPr>
          <p:nvPr>
            <p:ph idx="1"/>
          </p:nvPr>
        </p:nvSpPr>
        <p:spPr>
          <a:xfrm>
            <a:off x="3048000" y="960438"/>
            <a:ext cx="5943600" cy="3840162"/>
          </a:xfrm>
        </p:spPr>
        <p:txBody>
          <a:bodyPr/>
          <a:lstStyle/>
          <a:p>
            <a:pPr>
              <a:spcBef>
                <a:spcPts val="650"/>
              </a:spcBef>
              <a:spcAft>
                <a:spcPts val="650"/>
              </a:spcAft>
            </a:pPr>
            <a:r>
              <a:rPr lang="en-US" sz="2800" smtClean="0"/>
              <a:t>When the recruit shows real interest, share the value with the recruiting presentation and make it a conversation.  </a:t>
            </a:r>
          </a:p>
          <a:p>
            <a:pPr>
              <a:spcBef>
                <a:spcPts val="650"/>
              </a:spcBef>
              <a:spcAft>
                <a:spcPts val="650"/>
              </a:spcAft>
            </a:pPr>
            <a:r>
              <a:rPr lang="en-US" sz="2800" smtClean="0"/>
              <a:t>Use open-ended questions.</a:t>
            </a:r>
          </a:p>
          <a:p>
            <a:pPr>
              <a:spcBef>
                <a:spcPts val="650"/>
              </a:spcBef>
              <a:spcAft>
                <a:spcPts val="650"/>
              </a:spcAft>
            </a:pPr>
            <a:r>
              <a:rPr lang="en-US" sz="2800" smtClean="0"/>
              <a:t>Turn to the pages that mean something to the recruit (e.g., “You told me that receiving more leads was something you’re most interested in talking about.  Let me show you what we have for you . . .”</a:t>
            </a:r>
          </a:p>
        </p:txBody>
      </p:sp>
      <p:grpSp>
        <p:nvGrpSpPr>
          <p:cNvPr id="18436" name="Group 18"/>
          <p:cNvGrpSpPr>
            <a:grpSpLocks/>
          </p:cNvGrpSpPr>
          <p:nvPr/>
        </p:nvGrpSpPr>
        <p:grpSpPr bwMode="auto">
          <a:xfrm>
            <a:off x="501650" y="2230438"/>
            <a:ext cx="2241550" cy="2036762"/>
            <a:chOff x="4648199" y="2724640"/>
            <a:chExt cx="2242016" cy="2036449"/>
          </a:xfrm>
        </p:grpSpPr>
        <p:pic>
          <p:nvPicPr>
            <p:cNvPr id="18437" name="Picture 12"/>
            <p:cNvPicPr>
              <a:picLocks noChangeAspect="1" noChangeArrowheads="1"/>
            </p:cNvPicPr>
            <p:nvPr/>
          </p:nvPicPr>
          <p:blipFill>
            <a:blip r:embed="rId2" cstate="print"/>
            <a:srcRect/>
            <a:stretch>
              <a:fillRect/>
            </a:stretch>
          </p:blipFill>
          <p:spPr bwMode="auto">
            <a:xfrm>
              <a:off x="4648199" y="2724640"/>
              <a:ext cx="1981199" cy="1487809"/>
            </a:xfrm>
            <a:prstGeom prst="rect">
              <a:avLst/>
            </a:prstGeom>
            <a:noFill/>
            <a:ln w="9525" algn="ctr">
              <a:solidFill>
                <a:schemeClr val="tx1"/>
              </a:solidFill>
              <a:miter lim="800000"/>
              <a:headEnd/>
              <a:tailEnd/>
            </a:ln>
          </p:spPr>
        </p:pic>
        <p:pic>
          <p:nvPicPr>
            <p:cNvPr id="18438" name="Picture 13"/>
            <p:cNvPicPr>
              <a:picLocks noChangeAspect="1" noChangeArrowheads="1"/>
            </p:cNvPicPr>
            <p:nvPr/>
          </p:nvPicPr>
          <p:blipFill>
            <a:blip r:embed="rId3" cstate="print"/>
            <a:srcRect/>
            <a:stretch>
              <a:fillRect/>
            </a:stretch>
          </p:blipFill>
          <p:spPr bwMode="auto">
            <a:xfrm>
              <a:off x="4948450" y="3293534"/>
              <a:ext cx="1941765" cy="1467555"/>
            </a:xfrm>
            <a:prstGeom prst="rect">
              <a:avLst/>
            </a:prstGeom>
            <a:noFill/>
            <a:ln w="9525" algn="ctr">
              <a:solidFill>
                <a:schemeClr val="tx1"/>
              </a:solidFill>
              <a:miter lim="800000"/>
              <a:headEnd/>
              <a:tailEnd/>
            </a:ln>
          </p:spPr>
        </p:pic>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2"/>
          <p:cNvSpPr>
            <a:spLocks noGrp="1"/>
          </p:cNvSpPr>
          <p:nvPr>
            <p:ph idx="1"/>
          </p:nvPr>
        </p:nvSpPr>
        <p:spPr>
          <a:xfrm>
            <a:off x="457200" y="1752600"/>
            <a:ext cx="8229600" cy="2971800"/>
          </a:xfrm>
        </p:spPr>
        <p:txBody>
          <a:bodyPr/>
          <a:lstStyle/>
          <a:p>
            <a:pPr marL="400050" indent="-400050"/>
            <a:r>
              <a:rPr lang="en-US" smtClean="0"/>
              <a:t>KW Agent:  “I don’t care about that. I don’t use any of those things you are asking me to pay for. I just want my 70%.”</a:t>
            </a:r>
          </a:p>
          <a:p>
            <a:pPr marL="400050" indent="-400050"/>
            <a:r>
              <a:rPr lang="en-US" smtClean="0"/>
              <a:t>YOU Say:  “I understand. . . Let’s discuss the numbers then . . . “</a:t>
            </a:r>
          </a:p>
        </p:txBody>
      </p:sp>
      <p:sp>
        <p:nvSpPr>
          <p:cNvPr id="19459" name="Title 1"/>
          <p:cNvSpPr>
            <a:spLocks noGrp="1"/>
          </p:cNvSpPr>
          <p:nvPr>
            <p:ph type="title"/>
          </p:nvPr>
        </p:nvSpPr>
        <p:spPr>
          <a:xfrm>
            <a:off x="304800" y="152400"/>
            <a:ext cx="8229600" cy="1143000"/>
          </a:xfrm>
        </p:spPr>
        <p:txBody>
          <a:bodyPr/>
          <a:lstStyle/>
          <a:p>
            <a:r>
              <a:rPr lang="en-US" sz="4000" b="1" smtClean="0"/>
              <a:t>The 70% Misconception</a:t>
            </a:r>
          </a:p>
        </p:txBody>
      </p:sp>
      <p:pic>
        <p:nvPicPr>
          <p:cNvPr id="19460" name="Picture 7" descr="http://www.greeleygazette.com/press/wp-content/uploads/2010/07/Norton-Lies1.pn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324600" y="3810000"/>
            <a:ext cx="2276475" cy="2282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76200"/>
            <a:ext cx="8229600" cy="1143000"/>
          </a:xfrm>
        </p:spPr>
        <p:txBody>
          <a:bodyPr/>
          <a:lstStyle/>
          <a:p>
            <a:pPr eaLnBrk="1" hangingPunct="1"/>
            <a:r>
              <a:rPr lang="en-US" sz="4000" b="1" smtClean="0"/>
              <a:t>The Numbers Conversation…</a:t>
            </a:r>
          </a:p>
        </p:txBody>
      </p:sp>
      <p:grpSp>
        <p:nvGrpSpPr>
          <p:cNvPr id="20483" name="Group 23"/>
          <p:cNvGrpSpPr>
            <a:grpSpLocks/>
          </p:cNvGrpSpPr>
          <p:nvPr/>
        </p:nvGrpSpPr>
        <p:grpSpPr bwMode="auto">
          <a:xfrm>
            <a:off x="1447800" y="1366838"/>
            <a:ext cx="6629400" cy="2824162"/>
            <a:chOff x="152400" y="2209800"/>
            <a:chExt cx="8763000" cy="3733800"/>
          </a:xfrm>
        </p:grpSpPr>
        <p:grpSp>
          <p:nvGrpSpPr>
            <p:cNvPr id="20486" name="Group 16"/>
            <p:cNvGrpSpPr>
              <a:grpSpLocks/>
            </p:cNvGrpSpPr>
            <p:nvPr/>
          </p:nvGrpSpPr>
          <p:grpSpPr bwMode="auto">
            <a:xfrm>
              <a:off x="152400" y="2209800"/>
              <a:ext cx="1600200" cy="1143000"/>
              <a:chOff x="152400" y="2209800"/>
              <a:chExt cx="1600200" cy="1143000"/>
            </a:xfrm>
          </p:grpSpPr>
          <p:sp>
            <p:nvSpPr>
              <p:cNvPr id="20502" name="Pentagon 3"/>
              <p:cNvSpPr>
                <a:spLocks noChangeArrowheads="1"/>
              </p:cNvSpPr>
              <p:nvPr/>
            </p:nvSpPr>
            <p:spPr bwMode="auto">
              <a:xfrm>
                <a:off x="152400" y="2209800"/>
                <a:ext cx="1600200" cy="1143000"/>
              </a:xfrm>
              <a:prstGeom prst="homePlate">
                <a:avLst>
                  <a:gd name="adj" fmla="val 49998"/>
                </a:avLst>
              </a:prstGeom>
              <a:solidFill>
                <a:srgbClr val="00B050"/>
              </a:solidFill>
              <a:ln w="9525" algn="ctr">
                <a:noFill/>
                <a:round/>
                <a:headEnd/>
                <a:tailEnd/>
              </a:ln>
            </p:spPr>
            <p:txBody>
              <a:bodyPr>
                <a:spAutoFit/>
              </a:bodyPr>
              <a:lstStyle/>
              <a:p>
                <a:pPr marL="688975" indent="-688975"/>
                <a:endParaRPr lang="en-US"/>
              </a:p>
            </p:txBody>
          </p:sp>
          <p:sp>
            <p:nvSpPr>
              <p:cNvPr id="20503" name="TextBox 10"/>
              <p:cNvSpPr txBox="1">
                <a:spLocks noChangeArrowheads="1"/>
              </p:cNvSpPr>
              <p:nvPr/>
            </p:nvSpPr>
            <p:spPr bwMode="auto">
              <a:xfrm>
                <a:off x="228600" y="2590800"/>
                <a:ext cx="1038692" cy="406832"/>
              </a:xfrm>
              <a:prstGeom prst="rect">
                <a:avLst/>
              </a:prstGeom>
              <a:noFill/>
              <a:ln w="9525">
                <a:noFill/>
                <a:miter lim="800000"/>
                <a:headEnd/>
                <a:tailEnd/>
              </a:ln>
            </p:spPr>
            <p:txBody>
              <a:bodyPr wrap="none">
                <a:spAutoFit/>
              </a:bodyPr>
              <a:lstStyle/>
              <a:p>
                <a:r>
                  <a:rPr lang="en-US" sz="1400">
                    <a:solidFill>
                      <a:schemeClr val="bg1"/>
                    </a:solidFill>
                    <a:latin typeface="Tahoma" pitchFamily="34" charset="0"/>
                    <a:cs typeface="Tahoma" pitchFamily="34" charset="0"/>
                  </a:rPr>
                  <a:t>Contact</a:t>
                </a:r>
              </a:p>
            </p:txBody>
          </p:sp>
        </p:grpSp>
        <p:grpSp>
          <p:nvGrpSpPr>
            <p:cNvPr id="20487" name="Group 17"/>
            <p:cNvGrpSpPr>
              <a:grpSpLocks/>
            </p:cNvGrpSpPr>
            <p:nvPr/>
          </p:nvGrpSpPr>
          <p:grpSpPr bwMode="auto">
            <a:xfrm>
              <a:off x="1752600" y="2209800"/>
              <a:ext cx="1677179" cy="1143000"/>
              <a:chOff x="1752600" y="2209800"/>
              <a:chExt cx="1676400" cy="1143000"/>
            </a:xfrm>
          </p:grpSpPr>
          <p:sp>
            <p:nvSpPr>
              <p:cNvPr id="20500" name="Pentagon 4"/>
              <p:cNvSpPr>
                <a:spLocks noChangeArrowheads="1"/>
              </p:cNvSpPr>
              <p:nvPr/>
            </p:nvSpPr>
            <p:spPr bwMode="auto">
              <a:xfrm>
                <a:off x="1828800" y="2209800"/>
                <a:ext cx="1600200" cy="1143000"/>
              </a:xfrm>
              <a:prstGeom prst="homePlate">
                <a:avLst>
                  <a:gd name="adj" fmla="val 49998"/>
                </a:avLst>
              </a:prstGeom>
              <a:solidFill>
                <a:srgbClr val="00B050"/>
              </a:solidFill>
              <a:ln w="9525" algn="ctr">
                <a:noFill/>
                <a:round/>
                <a:headEnd/>
                <a:tailEnd/>
              </a:ln>
            </p:spPr>
            <p:txBody>
              <a:bodyPr>
                <a:spAutoFit/>
              </a:bodyPr>
              <a:lstStyle/>
              <a:p>
                <a:pPr marL="688975" indent="-688975"/>
                <a:endParaRPr lang="en-US"/>
              </a:p>
            </p:txBody>
          </p:sp>
          <p:sp>
            <p:nvSpPr>
              <p:cNvPr id="20501" name="TextBox 11"/>
              <p:cNvSpPr txBox="1">
                <a:spLocks noChangeArrowheads="1"/>
              </p:cNvSpPr>
              <p:nvPr/>
            </p:nvSpPr>
            <p:spPr bwMode="auto">
              <a:xfrm>
                <a:off x="1752600" y="2590800"/>
                <a:ext cx="1576162" cy="406832"/>
              </a:xfrm>
              <a:prstGeom prst="rect">
                <a:avLst/>
              </a:prstGeom>
              <a:noFill/>
              <a:ln w="9525">
                <a:noFill/>
                <a:miter lim="800000"/>
                <a:headEnd/>
                <a:tailEnd/>
              </a:ln>
            </p:spPr>
            <p:txBody>
              <a:bodyPr wrap="none">
                <a:spAutoFit/>
              </a:bodyPr>
              <a:lstStyle/>
              <a:p>
                <a:r>
                  <a:rPr lang="en-US" sz="1400">
                    <a:solidFill>
                      <a:schemeClr val="bg1"/>
                    </a:solidFill>
                    <a:latin typeface="Tahoma" pitchFamily="34" charset="0"/>
                    <a:cs typeface="Tahoma" pitchFamily="34" charset="0"/>
                  </a:rPr>
                  <a:t>Appointment</a:t>
                </a:r>
              </a:p>
            </p:txBody>
          </p:sp>
        </p:grpSp>
        <p:grpSp>
          <p:nvGrpSpPr>
            <p:cNvPr id="20488" name="Group 18"/>
            <p:cNvGrpSpPr>
              <a:grpSpLocks/>
            </p:cNvGrpSpPr>
            <p:nvPr/>
          </p:nvGrpSpPr>
          <p:grpSpPr bwMode="auto">
            <a:xfrm>
              <a:off x="3590926" y="2209800"/>
              <a:ext cx="1666874" cy="1143000"/>
              <a:chOff x="3590357" y="2209800"/>
              <a:chExt cx="1667443" cy="1143000"/>
            </a:xfrm>
          </p:grpSpPr>
          <p:sp>
            <p:nvSpPr>
              <p:cNvPr id="20498" name="Pentagon 5"/>
              <p:cNvSpPr>
                <a:spLocks noChangeArrowheads="1"/>
              </p:cNvSpPr>
              <p:nvPr/>
            </p:nvSpPr>
            <p:spPr bwMode="auto">
              <a:xfrm>
                <a:off x="3657600" y="2209800"/>
                <a:ext cx="1600200" cy="1143000"/>
              </a:xfrm>
              <a:prstGeom prst="homePlate">
                <a:avLst>
                  <a:gd name="adj" fmla="val 49998"/>
                </a:avLst>
              </a:prstGeom>
              <a:solidFill>
                <a:srgbClr val="00B050"/>
              </a:solidFill>
              <a:ln w="9525" algn="ctr">
                <a:noFill/>
                <a:round/>
                <a:headEnd/>
                <a:tailEnd/>
              </a:ln>
            </p:spPr>
            <p:txBody>
              <a:bodyPr>
                <a:spAutoFit/>
              </a:bodyPr>
              <a:lstStyle/>
              <a:p>
                <a:pPr marL="688975" indent="-688975"/>
                <a:endParaRPr lang="en-US"/>
              </a:p>
            </p:txBody>
          </p:sp>
          <p:sp>
            <p:nvSpPr>
              <p:cNvPr id="20499" name="TextBox 12"/>
              <p:cNvSpPr txBox="1">
                <a:spLocks noChangeArrowheads="1"/>
              </p:cNvSpPr>
              <p:nvPr/>
            </p:nvSpPr>
            <p:spPr bwMode="auto">
              <a:xfrm>
                <a:off x="3590357" y="2590800"/>
                <a:ext cx="1544451" cy="406832"/>
              </a:xfrm>
              <a:prstGeom prst="rect">
                <a:avLst/>
              </a:prstGeom>
              <a:noFill/>
              <a:ln w="9525">
                <a:noFill/>
                <a:miter lim="800000"/>
                <a:headEnd/>
                <a:tailEnd/>
              </a:ln>
            </p:spPr>
            <p:txBody>
              <a:bodyPr wrap="none">
                <a:spAutoFit/>
              </a:bodyPr>
              <a:lstStyle/>
              <a:p>
                <a:r>
                  <a:rPr lang="en-US" sz="1400">
                    <a:solidFill>
                      <a:schemeClr val="bg1"/>
                    </a:solidFill>
                    <a:latin typeface="Tahoma" pitchFamily="34" charset="0"/>
                    <a:cs typeface="Tahoma" pitchFamily="34" charset="0"/>
                  </a:rPr>
                  <a:t>Presentation</a:t>
                </a:r>
              </a:p>
            </p:txBody>
          </p:sp>
        </p:grpSp>
        <p:grpSp>
          <p:nvGrpSpPr>
            <p:cNvPr id="20489" name="Group 19"/>
            <p:cNvGrpSpPr>
              <a:grpSpLocks/>
            </p:cNvGrpSpPr>
            <p:nvPr/>
          </p:nvGrpSpPr>
          <p:grpSpPr bwMode="auto">
            <a:xfrm>
              <a:off x="5410200" y="2209800"/>
              <a:ext cx="1600200" cy="1143000"/>
              <a:chOff x="5410200" y="2209800"/>
              <a:chExt cx="1600200" cy="1143000"/>
            </a:xfrm>
          </p:grpSpPr>
          <p:sp>
            <p:nvSpPr>
              <p:cNvPr id="20496" name="Pentagon 6"/>
              <p:cNvSpPr>
                <a:spLocks noChangeArrowheads="1"/>
              </p:cNvSpPr>
              <p:nvPr/>
            </p:nvSpPr>
            <p:spPr bwMode="auto">
              <a:xfrm>
                <a:off x="5410200" y="2209800"/>
                <a:ext cx="1600200" cy="1143000"/>
              </a:xfrm>
              <a:prstGeom prst="homePlate">
                <a:avLst>
                  <a:gd name="adj" fmla="val 49998"/>
                </a:avLst>
              </a:prstGeom>
              <a:solidFill>
                <a:srgbClr val="00B050"/>
              </a:solidFill>
              <a:ln w="9525" algn="ctr">
                <a:noFill/>
                <a:round/>
                <a:headEnd/>
                <a:tailEnd/>
              </a:ln>
            </p:spPr>
            <p:txBody>
              <a:bodyPr>
                <a:spAutoFit/>
              </a:bodyPr>
              <a:lstStyle/>
              <a:p>
                <a:pPr marL="688975" indent="-688975"/>
                <a:endParaRPr lang="en-US"/>
              </a:p>
            </p:txBody>
          </p:sp>
          <p:sp>
            <p:nvSpPr>
              <p:cNvPr id="20497" name="TextBox 13"/>
              <p:cNvSpPr txBox="1">
                <a:spLocks noChangeArrowheads="1"/>
              </p:cNvSpPr>
              <p:nvPr/>
            </p:nvSpPr>
            <p:spPr bwMode="auto">
              <a:xfrm>
                <a:off x="5410200" y="2602468"/>
                <a:ext cx="1263296" cy="406832"/>
              </a:xfrm>
              <a:prstGeom prst="rect">
                <a:avLst/>
              </a:prstGeom>
              <a:noFill/>
              <a:ln w="9525">
                <a:noFill/>
                <a:miter lim="800000"/>
                <a:headEnd/>
                <a:tailEnd/>
              </a:ln>
            </p:spPr>
            <p:txBody>
              <a:bodyPr wrap="none">
                <a:spAutoFit/>
              </a:bodyPr>
              <a:lstStyle/>
              <a:p>
                <a:r>
                  <a:rPr lang="en-US" sz="1400">
                    <a:solidFill>
                      <a:schemeClr val="bg1"/>
                    </a:solidFill>
                    <a:latin typeface="Tahoma" pitchFamily="34" charset="0"/>
                    <a:cs typeface="Tahoma" pitchFamily="34" charset="0"/>
                  </a:rPr>
                  <a:t>Next Step</a:t>
                </a:r>
              </a:p>
            </p:txBody>
          </p:sp>
        </p:grpSp>
        <p:grpSp>
          <p:nvGrpSpPr>
            <p:cNvPr id="20490" name="Group 20"/>
            <p:cNvGrpSpPr>
              <a:grpSpLocks/>
            </p:cNvGrpSpPr>
            <p:nvPr/>
          </p:nvGrpSpPr>
          <p:grpSpPr bwMode="auto">
            <a:xfrm>
              <a:off x="7239000" y="2209800"/>
              <a:ext cx="1143000" cy="1600200"/>
              <a:chOff x="7239000" y="2209800"/>
              <a:chExt cx="1143000" cy="1600200"/>
            </a:xfrm>
          </p:grpSpPr>
          <p:sp>
            <p:nvSpPr>
              <p:cNvPr id="20494" name="Pentagon 7"/>
              <p:cNvSpPr>
                <a:spLocks noChangeArrowheads="1"/>
              </p:cNvSpPr>
              <p:nvPr/>
            </p:nvSpPr>
            <p:spPr bwMode="auto">
              <a:xfrm rot="5400000" flipV="1">
                <a:off x="7010400" y="2438400"/>
                <a:ext cx="1600200" cy="1143000"/>
              </a:xfrm>
              <a:prstGeom prst="homePlate">
                <a:avLst>
                  <a:gd name="adj" fmla="val 49998"/>
                </a:avLst>
              </a:prstGeom>
              <a:solidFill>
                <a:srgbClr val="00B050"/>
              </a:solidFill>
              <a:ln w="9525" algn="ctr">
                <a:noFill/>
                <a:round/>
                <a:headEnd/>
                <a:tailEnd/>
              </a:ln>
            </p:spPr>
            <p:txBody>
              <a:bodyPr>
                <a:spAutoFit/>
              </a:bodyPr>
              <a:lstStyle/>
              <a:p>
                <a:pPr marL="688975" indent="-688975"/>
                <a:endParaRPr lang="en-US"/>
              </a:p>
            </p:txBody>
          </p:sp>
          <p:sp>
            <p:nvSpPr>
              <p:cNvPr id="20495" name="TextBox 14"/>
              <p:cNvSpPr txBox="1">
                <a:spLocks noChangeArrowheads="1"/>
              </p:cNvSpPr>
              <p:nvPr/>
            </p:nvSpPr>
            <p:spPr bwMode="auto">
              <a:xfrm>
                <a:off x="7424570" y="2590800"/>
                <a:ext cx="797135" cy="406832"/>
              </a:xfrm>
              <a:prstGeom prst="rect">
                <a:avLst/>
              </a:prstGeom>
              <a:noFill/>
              <a:ln w="9525">
                <a:noFill/>
                <a:miter lim="800000"/>
                <a:headEnd/>
                <a:tailEnd/>
              </a:ln>
            </p:spPr>
            <p:txBody>
              <a:bodyPr wrap="none">
                <a:spAutoFit/>
              </a:bodyPr>
              <a:lstStyle/>
              <a:p>
                <a:r>
                  <a:rPr lang="en-US" sz="1400">
                    <a:solidFill>
                      <a:schemeClr val="bg1"/>
                    </a:solidFill>
                    <a:latin typeface="Tahoma" pitchFamily="34" charset="0"/>
                    <a:cs typeface="Tahoma" pitchFamily="34" charset="0"/>
                  </a:rPr>
                  <a:t>ABRF</a:t>
                </a:r>
              </a:p>
            </p:txBody>
          </p:sp>
        </p:grpSp>
        <p:grpSp>
          <p:nvGrpSpPr>
            <p:cNvPr id="20491" name="Group 21"/>
            <p:cNvGrpSpPr>
              <a:grpSpLocks/>
            </p:cNvGrpSpPr>
            <p:nvPr/>
          </p:nvGrpSpPr>
          <p:grpSpPr bwMode="auto">
            <a:xfrm>
              <a:off x="6781800" y="4114800"/>
              <a:ext cx="2133600" cy="1828800"/>
              <a:chOff x="6781800" y="4267200"/>
              <a:chExt cx="2133600" cy="1828800"/>
            </a:xfrm>
          </p:grpSpPr>
          <p:sp>
            <p:nvSpPr>
              <p:cNvPr id="22" name="7-Point Star 21"/>
              <p:cNvSpPr/>
              <p:nvPr/>
            </p:nvSpPr>
            <p:spPr bwMode="auto">
              <a:xfrm>
                <a:off x="6781308" y="4267928"/>
                <a:ext cx="2134092" cy="1828072"/>
              </a:xfrm>
              <a:prstGeom prst="star7">
                <a:avLst/>
              </a:prstGeom>
              <a:solidFill>
                <a:srgbClr val="00B050"/>
              </a:solidFill>
              <a:ln w="9525" cap="flat" cmpd="sng" algn="ctr">
                <a:noFill/>
                <a:prstDash val="solid"/>
                <a:round/>
                <a:headEnd type="none" w="med" len="med"/>
                <a:tailEnd type="none" w="med" len="med"/>
              </a:ln>
              <a:effectLst/>
            </p:spPr>
            <p:txBody>
              <a:bodyPr>
                <a:spAutoFit/>
              </a:bodyPr>
              <a:lstStyle/>
              <a:p>
                <a:pPr marL="688975" indent="-688975">
                  <a:defRPr/>
                </a:pPr>
                <a:endParaRPr lang="en-US" dirty="0">
                  <a:latin typeface="Arial" pitchFamily="34" charset="0"/>
                </a:endParaRPr>
              </a:p>
            </p:txBody>
          </p:sp>
          <p:sp>
            <p:nvSpPr>
              <p:cNvPr id="20493" name="TextBox 15"/>
              <p:cNvSpPr txBox="1">
                <a:spLocks noChangeArrowheads="1"/>
              </p:cNvSpPr>
              <p:nvPr/>
            </p:nvSpPr>
            <p:spPr bwMode="auto">
              <a:xfrm>
                <a:off x="7391400" y="5040868"/>
                <a:ext cx="932745" cy="406832"/>
              </a:xfrm>
              <a:prstGeom prst="rect">
                <a:avLst/>
              </a:prstGeom>
              <a:noFill/>
              <a:ln w="9525">
                <a:noFill/>
                <a:miter lim="800000"/>
                <a:headEnd/>
                <a:tailEnd/>
              </a:ln>
            </p:spPr>
            <p:txBody>
              <a:bodyPr wrap="none">
                <a:spAutoFit/>
              </a:bodyPr>
              <a:lstStyle/>
              <a:p>
                <a:r>
                  <a:rPr lang="en-US" sz="1400">
                    <a:solidFill>
                      <a:schemeClr val="bg1"/>
                    </a:solidFill>
                    <a:latin typeface="Tahoma" pitchFamily="34" charset="0"/>
                    <a:cs typeface="Tahoma" pitchFamily="34" charset="0"/>
                  </a:rPr>
                  <a:t>HIRE!!</a:t>
                </a:r>
              </a:p>
            </p:txBody>
          </p:sp>
        </p:grpSp>
      </p:grpSp>
      <p:sp>
        <p:nvSpPr>
          <p:cNvPr id="23" name="Oval 22"/>
          <p:cNvSpPr/>
          <p:nvPr/>
        </p:nvSpPr>
        <p:spPr>
          <a:xfrm>
            <a:off x="5181600" y="1062038"/>
            <a:ext cx="1524000" cy="15240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4" name="Content Placeholder 3"/>
          <p:cNvSpPr txBox="1">
            <a:spLocks/>
          </p:cNvSpPr>
          <p:nvPr/>
        </p:nvSpPr>
        <p:spPr>
          <a:xfrm>
            <a:off x="914400" y="2819400"/>
            <a:ext cx="5410200" cy="2743200"/>
          </a:xfrm>
          <a:prstGeom prst="rect">
            <a:avLst/>
          </a:prstGeom>
        </p:spPr>
        <p:txBody>
          <a:bodyPr/>
          <a:lstStyle/>
          <a:p>
            <a:pPr marL="342900" indent="-342900" eaLnBrk="0" hangingPunct="0">
              <a:spcBef>
                <a:spcPts val="650"/>
              </a:spcBef>
              <a:spcAft>
                <a:spcPts val="650"/>
              </a:spcAft>
              <a:buFont typeface="Arial" charset="0"/>
              <a:buChar char="•"/>
              <a:defRPr/>
            </a:pPr>
            <a:r>
              <a:rPr lang="en-US" sz="2800" dirty="0">
                <a:latin typeface="+mn-lt"/>
                <a:cs typeface="+mn-cs"/>
              </a:rPr>
              <a:t>After you see they’re interested.</a:t>
            </a:r>
          </a:p>
          <a:p>
            <a:pPr marL="342900" indent="-342900" eaLnBrk="0" hangingPunct="0">
              <a:spcBef>
                <a:spcPts val="650"/>
              </a:spcBef>
              <a:spcAft>
                <a:spcPts val="650"/>
              </a:spcAft>
              <a:buFont typeface="Arial" charset="0"/>
              <a:buChar char="•"/>
              <a:defRPr/>
            </a:pPr>
            <a:r>
              <a:rPr lang="en-US" sz="2800" dirty="0">
                <a:latin typeface="+mn-lt"/>
                <a:cs typeface="+mn-cs"/>
              </a:rPr>
              <a:t>They like you. You like them . . . </a:t>
            </a:r>
          </a:p>
          <a:p>
            <a:pPr marL="342900" indent="-342900" eaLnBrk="0" hangingPunct="0">
              <a:spcBef>
                <a:spcPts val="650"/>
              </a:spcBef>
              <a:spcAft>
                <a:spcPts val="650"/>
              </a:spcAft>
              <a:buFont typeface="Arial" charset="0"/>
              <a:buChar char="•"/>
              <a:defRPr/>
            </a:pPr>
            <a:r>
              <a:rPr lang="en-US" sz="2800" dirty="0">
                <a:latin typeface="+mn-lt"/>
                <a:cs typeface="+mn-cs"/>
              </a:rPr>
              <a:t>How would the numbers work?  You need to learn more from them . . .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 name="Straight Connector 35"/>
          <p:cNvCxnSpPr/>
          <p:nvPr/>
        </p:nvCxnSpPr>
        <p:spPr>
          <a:xfrm>
            <a:off x="0" y="2819400"/>
            <a:ext cx="9144000" cy="0"/>
          </a:xfrm>
          <a:prstGeom prst="line">
            <a:avLst/>
          </a:prstGeom>
        </p:spPr>
        <p:style>
          <a:lnRef idx="3">
            <a:schemeClr val="accent4"/>
          </a:lnRef>
          <a:fillRef idx="0">
            <a:schemeClr val="accent4"/>
          </a:fillRef>
          <a:effectRef idx="2">
            <a:schemeClr val="accent4"/>
          </a:effectRef>
          <a:fontRef idx="minor">
            <a:schemeClr val="tx1"/>
          </a:fontRef>
        </p:style>
      </p:cxnSp>
      <p:sp>
        <p:nvSpPr>
          <p:cNvPr id="2" name="TextBox 1"/>
          <p:cNvSpPr txBox="1">
            <a:spLocks noChangeArrowheads="1"/>
          </p:cNvSpPr>
          <p:nvPr/>
        </p:nvSpPr>
        <p:spPr bwMode="auto">
          <a:xfrm rot="21201439">
            <a:off x="5319713" y="895350"/>
            <a:ext cx="3657600" cy="461963"/>
          </a:xfrm>
          <a:prstGeom prst="rect">
            <a:avLst/>
          </a:prstGeom>
          <a:noFill/>
          <a:ln w="9525">
            <a:noFill/>
            <a:miter lim="800000"/>
            <a:headEnd/>
            <a:tailEnd/>
          </a:ln>
        </p:spPr>
        <p:txBody>
          <a:bodyPr anchor="ctr" anchorCtr="1">
            <a:spAutoFit/>
          </a:bodyPr>
          <a:lstStyle/>
          <a:p>
            <a:pPr>
              <a:defRPr/>
            </a:pPr>
            <a:r>
              <a:rPr lang="en-US" sz="2400" i="1" dirty="0">
                <a:solidFill>
                  <a:srgbClr val="B50B88"/>
                </a:solidFill>
                <a:latin typeface="+mn-lt"/>
                <a:cs typeface="Arial" pitchFamily="34" charset="0"/>
              </a:rPr>
              <a:t>According to Ted…</a:t>
            </a:r>
          </a:p>
        </p:txBody>
      </p:sp>
      <p:sp>
        <p:nvSpPr>
          <p:cNvPr id="3076" name="Title 29"/>
          <p:cNvSpPr>
            <a:spLocks noGrp="1"/>
          </p:cNvSpPr>
          <p:nvPr>
            <p:ph type="title"/>
          </p:nvPr>
        </p:nvSpPr>
        <p:spPr>
          <a:xfrm>
            <a:off x="457200" y="228600"/>
            <a:ext cx="8229600" cy="1143000"/>
          </a:xfrm>
        </p:spPr>
        <p:txBody>
          <a:bodyPr/>
          <a:lstStyle/>
          <a:p>
            <a:r>
              <a:rPr lang="en-US" sz="4000" b="1" smtClean="0"/>
              <a:t>A Brief History of Real Estate Models</a:t>
            </a:r>
          </a:p>
        </p:txBody>
      </p:sp>
      <p:grpSp>
        <p:nvGrpSpPr>
          <p:cNvPr id="3" name="Group 23"/>
          <p:cNvGrpSpPr>
            <a:grpSpLocks/>
          </p:cNvGrpSpPr>
          <p:nvPr/>
        </p:nvGrpSpPr>
        <p:grpSpPr bwMode="auto">
          <a:xfrm>
            <a:off x="152400" y="1676400"/>
            <a:ext cx="1849438" cy="4114800"/>
            <a:chOff x="152400" y="1676401"/>
            <a:chExt cx="1849021" cy="4114799"/>
          </a:xfrm>
        </p:grpSpPr>
        <p:pic>
          <p:nvPicPr>
            <p:cNvPr id="3093" name="Picture 31" descr="black.png"/>
            <p:cNvPicPr>
              <a:picLocks noChangeAspect="1"/>
            </p:cNvPicPr>
            <p:nvPr/>
          </p:nvPicPr>
          <p:blipFill>
            <a:blip r:embed="rId2" cstate="print"/>
            <a:srcRect/>
            <a:stretch>
              <a:fillRect/>
            </a:stretch>
          </p:blipFill>
          <p:spPr bwMode="auto">
            <a:xfrm>
              <a:off x="152400" y="1676401"/>
              <a:ext cx="1849021" cy="1752600"/>
            </a:xfrm>
            <a:prstGeom prst="rect">
              <a:avLst/>
            </a:prstGeom>
            <a:noFill/>
            <a:ln w="9525">
              <a:noFill/>
              <a:miter lim="800000"/>
              <a:headEnd/>
              <a:tailEnd/>
            </a:ln>
          </p:spPr>
        </p:pic>
        <p:sp>
          <p:nvSpPr>
            <p:cNvPr id="31" name="TextBox 30"/>
            <p:cNvSpPr txBox="1">
              <a:spLocks noChangeArrowheads="1"/>
            </p:cNvSpPr>
            <p:nvPr/>
          </p:nvSpPr>
          <p:spPr bwMode="auto">
            <a:xfrm>
              <a:off x="228583" y="3729039"/>
              <a:ext cx="1676022" cy="2062161"/>
            </a:xfrm>
            <a:prstGeom prst="rect">
              <a:avLst/>
            </a:prstGeom>
            <a:noFill/>
            <a:ln w="25400">
              <a:solidFill>
                <a:schemeClr val="tx1"/>
              </a:solidFill>
              <a:miter lim="800000"/>
              <a:headEnd/>
              <a:tailEnd/>
            </a:ln>
          </p:spPr>
          <p:txBody>
            <a:bodyPr anchor="ctr" anchorCtr="1">
              <a:spAutoFit/>
            </a:bodyPr>
            <a:lstStyle/>
            <a:p>
              <a:pPr marL="171450" indent="-171450">
                <a:buFont typeface="Arial" pitchFamily="34" charset="0"/>
                <a:buChar char="•"/>
                <a:defRPr/>
              </a:pPr>
              <a:r>
                <a:rPr lang="en-US" sz="1600" dirty="0">
                  <a:latin typeface="+mn-lt"/>
                  <a:cs typeface="Arial" pitchFamily="34" charset="0"/>
                </a:rPr>
                <a:t>High Splits</a:t>
              </a:r>
            </a:p>
            <a:p>
              <a:pPr marL="171450" indent="-171450">
                <a:buFont typeface="Arial" pitchFamily="34" charset="0"/>
                <a:buChar char="•"/>
                <a:defRPr/>
              </a:pPr>
              <a:r>
                <a:rPr lang="en-US" sz="1600" dirty="0">
                  <a:latin typeface="+mn-lt"/>
                  <a:cs typeface="Arial" pitchFamily="34" charset="0"/>
                </a:rPr>
                <a:t>Top Down Structure</a:t>
              </a:r>
            </a:p>
            <a:p>
              <a:pPr marL="171450" indent="-171450">
                <a:buFont typeface="Arial" pitchFamily="34" charset="0"/>
                <a:buChar char="•"/>
                <a:defRPr/>
              </a:pPr>
              <a:r>
                <a:rPr lang="en-US" sz="1600" dirty="0">
                  <a:latin typeface="+mn-lt"/>
                  <a:cs typeface="Arial" pitchFamily="34" charset="0"/>
                </a:rPr>
                <a:t>Hands on at Premium Cost</a:t>
              </a:r>
            </a:p>
            <a:p>
              <a:pPr marL="171450" indent="-171450">
                <a:buFont typeface="Arial" pitchFamily="34" charset="0"/>
                <a:buChar char="•"/>
                <a:defRPr/>
              </a:pPr>
              <a:r>
                <a:rPr lang="en-US" sz="1600" dirty="0">
                  <a:latin typeface="+mn-lt"/>
                  <a:cs typeface="Arial" pitchFamily="34" charset="0"/>
                </a:rPr>
                <a:t>Reliance on “500 lb Gorilla” Brand</a:t>
              </a:r>
            </a:p>
          </p:txBody>
        </p:sp>
        <p:sp>
          <p:nvSpPr>
            <p:cNvPr id="42" name="TextBox 41"/>
            <p:cNvSpPr txBox="1"/>
            <p:nvPr/>
          </p:nvSpPr>
          <p:spPr bwMode="auto">
            <a:xfrm>
              <a:off x="380948" y="2514601"/>
              <a:ext cx="1372878" cy="369888"/>
            </a:xfrm>
            <a:prstGeom prst="rect">
              <a:avLst/>
            </a:prstGeom>
            <a:noFill/>
          </p:spPr>
          <p:txBody>
            <a:bodyPr>
              <a:spAutoFit/>
            </a:bodyPr>
            <a:lstStyle/>
            <a:p>
              <a:pPr>
                <a:defRPr/>
              </a:pPr>
              <a:r>
                <a:rPr lang="en-US" b="1" dirty="0">
                  <a:solidFill>
                    <a:schemeClr val="bg1"/>
                  </a:solidFill>
                  <a:latin typeface="+mn-lt"/>
                  <a:cs typeface="Arial" pitchFamily="34" charset="0"/>
                </a:rPr>
                <a:t>Traditional</a:t>
              </a:r>
            </a:p>
          </p:txBody>
        </p:sp>
        <p:cxnSp>
          <p:nvCxnSpPr>
            <p:cNvPr id="51" name="Straight Connector 50"/>
            <p:cNvCxnSpPr/>
            <p:nvPr/>
          </p:nvCxnSpPr>
          <p:spPr bwMode="auto">
            <a:xfrm>
              <a:off x="1066594" y="2971801"/>
              <a:ext cx="0" cy="762000"/>
            </a:xfrm>
            <a:prstGeom prst="line">
              <a:avLst/>
            </a:prstGeom>
            <a:ln w="28575"/>
          </p:spPr>
          <p:style>
            <a:lnRef idx="1">
              <a:schemeClr val="dk1"/>
            </a:lnRef>
            <a:fillRef idx="0">
              <a:schemeClr val="dk1"/>
            </a:fillRef>
            <a:effectRef idx="0">
              <a:schemeClr val="dk1"/>
            </a:effectRef>
            <a:fontRef idx="minor">
              <a:schemeClr val="tx1"/>
            </a:fontRef>
          </p:style>
        </p:cxnSp>
      </p:grpSp>
      <p:grpSp>
        <p:nvGrpSpPr>
          <p:cNvPr id="4" name="Group 26"/>
          <p:cNvGrpSpPr>
            <a:grpSpLocks/>
          </p:cNvGrpSpPr>
          <p:nvPr/>
        </p:nvGrpSpPr>
        <p:grpSpPr bwMode="auto">
          <a:xfrm>
            <a:off x="2133600" y="1676400"/>
            <a:ext cx="2247900" cy="4173538"/>
            <a:chOff x="2133600" y="1676401"/>
            <a:chExt cx="2247900" cy="4173537"/>
          </a:xfrm>
        </p:grpSpPr>
        <p:cxnSp>
          <p:nvCxnSpPr>
            <p:cNvPr id="53" name="Straight Connector 52"/>
            <p:cNvCxnSpPr/>
            <p:nvPr/>
          </p:nvCxnSpPr>
          <p:spPr bwMode="auto">
            <a:xfrm>
              <a:off x="3276600" y="2971801"/>
              <a:ext cx="0" cy="762000"/>
            </a:xfrm>
            <a:prstGeom prst="line">
              <a:avLst/>
            </a:prstGeom>
            <a:ln w="28575">
              <a:solidFill>
                <a:srgbClr val="FFFF00"/>
              </a:solidFill>
            </a:ln>
          </p:spPr>
          <p:style>
            <a:lnRef idx="1">
              <a:schemeClr val="dk1"/>
            </a:lnRef>
            <a:fillRef idx="0">
              <a:schemeClr val="dk1"/>
            </a:fillRef>
            <a:effectRef idx="0">
              <a:schemeClr val="dk1"/>
            </a:effectRef>
            <a:fontRef idx="minor">
              <a:schemeClr val="tx1"/>
            </a:fontRef>
          </p:style>
        </p:cxnSp>
        <p:pic>
          <p:nvPicPr>
            <p:cNvPr id="3090" name="Picture 34" descr="yellow.png"/>
            <p:cNvPicPr>
              <a:picLocks noChangeAspect="1"/>
            </p:cNvPicPr>
            <p:nvPr/>
          </p:nvPicPr>
          <p:blipFill>
            <a:blip r:embed="rId3" cstate="print"/>
            <a:srcRect/>
            <a:stretch>
              <a:fillRect/>
            </a:stretch>
          </p:blipFill>
          <p:spPr bwMode="auto">
            <a:xfrm>
              <a:off x="2338931" y="1676401"/>
              <a:ext cx="1849021" cy="1752600"/>
            </a:xfrm>
            <a:prstGeom prst="rect">
              <a:avLst/>
            </a:prstGeom>
            <a:noFill/>
            <a:ln w="9525">
              <a:noFill/>
              <a:miter lim="800000"/>
              <a:headEnd/>
              <a:tailEnd/>
            </a:ln>
          </p:spPr>
        </p:pic>
        <p:sp>
          <p:nvSpPr>
            <p:cNvPr id="38" name="TextBox 37"/>
            <p:cNvSpPr txBox="1">
              <a:spLocks noChangeArrowheads="1"/>
            </p:cNvSpPr>
            <p:nvPr/>
          </p:nvSpPr>
          <p:spPr bwMode="auto">
            <a:xfrm>
              <a:off x="2133600" y="3733801"/>
              <a:ext cx="2247900" cy="2116137"/>
            </a:xfrm>
            <a:prstGeom prst="rect">
              <a:avLst/>
            </a:prstGeom>
            <a:noFill/>
            <a:ln w="28575">
              <a:solidFill>
                <a:srgbClr val="FFFF00"/>
              </a:solidFill>
              <a:miter lim="800000"/>
              <a:headEnd/>
              <a:tailEnd/>
            </a:ln>
          </p:spPr>
          <p:txBody>
            <a:bodyPr anchor="ctr" anchorCtr="1">
              <a:spAutoFit/>
            </a:bodyPr>
            <a:lstStyle/>
            <a:p>
              <a:pPr marL="171450" indent="-171450">
                <a:buFont typeface="Arial" pitchFamily="34" charset="0"/>
                <a:buChar char="•"/>
                <a:defRPr/>
              </a:pPr>
              <a:r>
                <a:rPr lang="en-US" sz="1600" dirty="0">
                  <a:latin typeface="+mn-lt"/>
                  <a:cs typeface="Arial" pitchFamily="34" charset="0"/>
                </a:rPr>
                <a:t>Competitive Splits</a:t>
              </a:r>
            </a:p>
            <a:p>
              <a:pPr marL="171450" indent="-171450">
                <a:buFont typeface="Arial" pitchFamily="34" charset="0"/>
                <a:buChar char="•"/>
                <a:defRPr/>
              </a:pPr>
              <a:r>
                <a:rPr lang="en-US" sz="1600" dirty="0">
                  <a:latin typeface="+mn-lt"/>
                  <a:cs typeface="Arial" pitchFamily="34" charset="0"/>
                </a:rPr>
                <a:t>Top Down Structure</a:t>
              </a:r>
            </a:p>
            <a:p>
              <a:pPr marL="171450" indent="-171450">
                <a:buFont typeface="Arial" pitchFamily="34" charset="0"/>
                <a:buChar char="•"/>
                <a:defRPr/>
              </a:pPr>
              <a:r>
                <a:rPr lang="en-US" sz="1600" dirty="0">
                  <a:latin typeface="+mn-lt"/>
                  <a:cs typeface="Arial" pitchFamily="34" charset="0"/>
                </a:rPr>
                <a:t>Hands on Help and Top Notch Training</a:t>
              </a:r>
            </a:p>
            <a:p>
              <a:pPr marL="171450" indent="-171450">
                <a:buFont typeface="Arial" pitchFamily="34" charset="0"/>
                <a:buChar char="•"/>
                <a:defRPr/>
              </a:pPr>
              <a:r>
                <a:rPr lang="en-US" sz="1600" dirty="0">
                  <a:latin typeface="+mn-lt"/>
                  <a:cs typeface="Arial" pitchFamily="34" charset="0"/>
                </a:rPr>
                <a:t>Focused tools and system.</a:t>
              </a:r>
            </a:p>
            <a:p>
              <a:pPr marL="171450" indent="-171450">
                <a:buFont typeface="Arial" pitchFamily="34" charset="0"/>
                <a:buChar char="•"/>
                <a:defRPr/>
              </a:pPr>
              <a:r>
                <a:rPr lang="en-US" sz="1600" dirty="0">
                  <a:latin typeface="+mn-lt"/>
                  <a:cs typeface="Arial" pitchFamily="34" charset="0"/>
                </a:rPr>
                <a:t>Company lead generation</a:t>
              </a:r>
            </a:p>
          </p:txBody>
        </p:sp>
        <p:sp>
          <p:nvSpPr>
            <p:cNvPr id="44" name="TextBox 43"/>
            <p:cNvSpPr txBox="1"/>
            <p:nvPr/>
          </p:nvSpPr>
          <p:spPr bwMode="auto">
            <a:xfrm>
              <a:off x="2667000" y="2525714"/>
              <a:ext cx="1143000" cy="369887"/>
            </a:xfrm>
            <a:prstGeom prst="rect">
              <a:avLst/>
            </a:prstGeom>
            <a:noFill/>
          </p:spPr>
          <p:txBody>
            <a:bodyPr>
              <a:spAutoFit/>
            </a:bodyPr>
            <a:lstStyle/>
            <a:p>
              <a:pPr algn="ctr">
                <a:defRPr/>
              </a:pPr>
              <a:r>
                <a:rPr lang="en-US" b="1" dirty="0">
                  <a:latin typeface="+mn-lt"/>
                  <a:cs typeface="Arial" pitchFamily="34" charset="0"/>
                </a:rPr>
                <a:t>Weichert</a:t>
              </a:r>
            </a:p>
          </p:txBody>
        </p:sp>
      </p:grpSp>
      <p:grpSp>
        <p:nvGrpSpPr>
          <p:cNvPr id="5" name="Group 25"/>
          <p:cNvGrpSpPr>
            <a:grpSpLocks/>
          </p:cNvGrpSpPr>
          <p:nvPr/>
        </p:nvGrpSpPr>
        <p:grpSpPr bwMode="auto">
          <a:xfrm>
            <a:off x="4724400" y="1676400"/>
            <a:ext cx="1981200" cy="4119563"/>
            <a:chOff x="4724400" y="1676401"/>
            <a:chExt cx="1981200" cy="4119562"/>
          </a:xfrm>
        </p:grpSpPr>
        <p:pic>
          <p:nvPicPr>
            <p:cNvPr id="3085" name="Picture 33" descr="red.png"/>
            <p:cNvPicPr>
              <a:picLocks noChangeAspect="1"/>
            </p:cNvPicPr>
            <p:nvPr/>
          </p:nvPicPr>
          <p:blipFill>
            <a:blip r:embed="rId4" cstate="print"/>
            <a:srcRect/>
            <a:stretch>
              <a:fillRect/>
            </a:stretch>
          </p:blipFill>
          <p:spPr bwMode="auto">
            <a:xfrm>
              <a:off x="4789523" y="1676401"/>
              <a:ext cx="1849021" cy="1752600"/>
            </a:xfrm>
            <a:prstGeom prst="rect">
              <a:avLst/>
            </a:prstGeom>
            <a:noFill/>
            <a:ln w="9525">
              <a:noFill/>
              <a:miter lim="800000"/>
              <a:headEnd/>
              <a:tailEnd/>
            </a:ln>
          </p:spPr>
        </p:pic>
        <p:sp>
          <p:nvSpPr>
            <p:cNvPr id="37" name="TextBox 36"/>
            <p:cNvSpPr txBox="1">
              <a:spLocks noChangeArrowheads="1"/>
            </p:cNvSpPr>
            <p:nvPr/>
          </p:nvSpPr>
          <p:spPr bwMode="auto">
            <a:xfrm>
              <a:off x="4724400" y="3733801"/>
              <a:ext cx="1981200" cy="2062162"/>
            </a:xfrm>
            <a:prstGeom prst="rect">
              <a:avLst/>
            </a:prstGeom>
            <a:noFill/>
            <a:ln w="28575">
              <a:solidFill>
                <a:srgbClr val="FF0000"/>
              </a:solidFill>
              <a:miter lim="800000"/>
              <a:headEnd/>
              <a:tailEnd/>
            </a:ln>
          </p:spPr>
          <p:txBody>
            <a:bodyPr anchor="ctr" anchorCtr="1">
              <a:spAutoFit/>
            </a:bodyPr>
            <a:lstStyle/>
            <a:p>
              <a:pPr marL="171450" indent="-171450">
                <a:buFont typeface="Arial" pitchFamily="34" charset="0"/>
                <a:buChar char="•"/>
                <a:defRPr/>
              </a:pPr>
              <a:r>
                <a:rPr lang="en-US" sz="1600" dirty="0">
                  <a:latin typeface="+mn-lt"/>
                  <a:cs typeface="Arial" pitchFamily="34" charset="0"/>
                </a:rPr>
                <a:t>Medium Splits with max paid (cap)</a:t>
              </a:r>
            </a:p>
            <a:p>
              <a:pPr marL="171450" indent="-171450">
                <a:buFont typeface="Arial" pitchFamily="34" charset="0"/>
                <a:buChar char="•"/>
                <a:defRPr/>
              </a:pPr>
              <a:r>
                <a:rPr lang="en-US" sz="1600" dirty="0">
                  <a:latin typeface="+mn-lt"/>
                  <a:cs typeface="Arial" pitchFamily="34" charset="0"/>
                </a:rPr>
                <a:t>Low monthly fees tied to expenses</a:t>
              </a:r>
            </a:p>
            <a:p>
              <a:pPr marL="171450" indent="-171450">
                <a:buFont typeface="Arial" pitchFamily="34" charset="0"/>
                <a:buChar char="•"/>
                <a:defRPr/>
              </a:pPr>
              <a:r>
                <a:rPr lang="en-US" sz="1600" dirty="0">
                  <a:latin typeface="+mn-lt"/>
                  <a:cs typeface="Arial" pitchFamily="34" charset="0"/>
                </a:rPr>
                <a:t>Focus on providing tools, training and models “buffet style” for agents</a:t>
              </a:r>
            </a:p>
          </p:txBody>
        </p:sp>
        <p:sp>
          <p:nvSpPr>
            <p:cNvPr id="46" name="TextBox 45"/>
            <p:cNvSpPr txBox="1"/>
            <p:nvPr/>
          </p:nvSpPr>
          <p:spPr bwMode="auto">
            <a:xfrm>
              <a:off x="5029200" y="2362201"/>
              <a:ext cx="1447800" cy="646113"/>
            </a:xfrm>
            <a:prstGeom prst="rect">
              <a:avLst/>
            </a:prstGeom>
            <a:noFill/>
          </p:spPr>
          <p:txBody>
            <a:bodyPr>
              <a:spAutoFit/>
            </a:bodyPr>
            <a:lstStyle/>
            <a:p>
              <a:pPr algn="ctr">
                <a:defRPr/>
              </a:pPr>
              <a:r>
                <a:rPr lang="en-US" b="1" dirty="0">
                  <a:latin typeface="+mn-lt"/>
                  <a:cs typeface="Arial" pitchFamily="34" charset="0"/>
                </a:rPr>
                <a:t>Keller</a:t>
              </a:r>
            </a:p>
            <a:p>
              <a:pPr algn="ctr">
                <a:defRPr/>
              </a:pPr>
              <a:r>
                <a:rPr lang="en-US" b="1" dirty="0">
                  <a:latin typeface="+mn-lt"/>
                  <a:cs typeface="Arial" pitchFamily="34" charset="0"/>
                </a:rPr>
                <a:t>Williams</a:t>
              </a:r>
            </a:p>
          </p:txBody>
        </p:sp>
        <p:cxnSp>
          <p:nvCxnSpPr>
            <p:cNvPr id="61" name="Straight Connector 60"/>
            <p:cNvCxnSpPr>
              <a:endCxn id="37" idx="0"/>
            </p:cNvCxnSpPr>
            <p:nvPr/>
          </p:nvCxnSpPr>
          <p:spPr bwMode="auto">
            <a:xfrm>
              <a:off x="5695950" y="3048001"/>
              <a:ext cx="19050" cy="685800"/>
            </a:xfrm>
            <a:prstGeom prst="line">
              <a:avLst/>
            </a:prstGeom>
            <a:ln w="28575">
              <a:solidFill>
                <a:srgbClr val="FF0000"/>
              </a:solidFill>
            </a:ln>
          </p:spPr>
          <p:style>
            <a:lnRef idx="1">
              <a:schemeClr val="dk1"/>
            </a:lnRef>
            <a:fillRef idx="0">
              <a:schemeClr val="dk1"/>
            </a:fillRef>
            <a:effectRef idx="0">
              <a:schemeClr val="dk1"/>
            </a:effectRef>
            <a:fontRef idx="minor">
              <a:schemeClr val="tx1"/>
            </a:fontRef>
          </p:style>
        </p:cxnSp>
      </p:grpSp>
      <p:grpSp>
        <p:nvGrpSpPr>
          <p:cNvPr id="6" name="Group 24"/>
          <p:cNvGrpSpPr>
            <a:grpSpLocks/>
          </p:cNvGrpSpPr>
          <p:nvPr/>
        </p:nvGrpSpPr>
        <p:grpSpPr bwMode="auto">
          <a:xfrm>
            <a:off x="7085013" y="1676400"/>
            <a:ext cx="1982787" cy="4114800"/>
            <a:chOff x="7084667" y="1676401"/>
            <a:chExt cx="1983133" cy="4114799"/>
          </a:xfrm>
        </p:grpSpPr>
        <p:pic>
          <p:nvPicPr>
            <p:cNvPr id="3081" name="Picture 32" descr="blue.png"/>
            <p:cNvPicPr>
              <a:picLocks noChangeAspect="1"/>
            </p:cNvPicPr>
            <p:nvPr/>
          </p:nvPicPr>
          <p:blipFill>
            <a:blip r:embed="rId5" cstate="print"/>
            <a:srcRect/>
            <a:stretch>
              <a:fillRect/>
            </a:stretch>
          </p:blipFill>
          <p:spPr bwMode="auto">
            <a:xfrm>
              <a:off x="7084667" y="1676401"/>
              <a:ext cx="1849021" cy="1752600"/>
            </a:xfrm>
            <a:prstGeom prst="rect">
              <a:avLst/>
            </a:prstGeom>
            <a:noFill/>
            <a:ln w="9525">
              <a:noFill/>
              <a:miter lim="800000"/>
              <a:headEnd/>
              <a:tailEnd/>
            </a:ln>
          </p:spPr>
        </p:pic>
        <p:sp>
          <p:nvSpPr>
            <p:cNvPr id="39" name="TextBox 38"/>
            <p:cNvSpPr txBox="1">
              <a:spLocks noChangeArrowheads="1"/>
            </p:cNvSpPr>
            <p:nvPr/>
          </p:nvSpPr>
          <p:spPr bwMode="auto">
            <a:xfrm>
              <a:off x="7162468" y="3729039"/>
              <a:ext cx="1905332" cy="2062161"/>
            </a:xfrm>
            <a:prstGeom prst="rect">
              <a:avLst/>
            </a:prstGeom>
            <a:noFill/>
            <a:ln w="28575">
              <a:solidFill>
                <a:schemeClr val="accent1">
                  <a:lumMod val="60000"/>
                  <a:lumOff val="40000"/>
                </a:schemeClr>
              </a:solidFill>
              <a:miter lim="800000"/>
              <a:headEnd/>
              <a:tailEnd/>
            </a:ln>
          </p:spPr>
          <p:txBody>
            <a:bodyPr anchor="ctr" anchorCtr="1">
              <a:spAutoFit/>
            </a:bodyPr>
            <a:lstStyle/>
            <a:p>
              <a:pPr marL="171450" indent="-171450">
                <a:buFont typeface="Arial" pitchFamily="34" charset="0"/>
                <a:buChar char="•"/>
                <a:defRPr/>
              </a:pPr>
              <a:r>
                <a:rPr lang="en-US" sz="1600" dirty="0">
                  <a:latin typeface="+mn-lt"/>
                  <a:cs typeface="Arial" pitchFamily="34" charset="0"/>
                </a:rPr>
                <a:t>Low or No Splits</a:t>
              </a:r>
            </a:p>
            <a:p>
              <a:pPr marL="171450" indent="-171450">
                <a:buFont typeface="Arial" pitchFamily="34" charset="0"/>
                <a:buChar char="•"/>
                <a:defRPr/>
              </a:pPr>
              <a:r>
                <a:rPr lang="en-US" sz="1600" dirty="0">
                  <a:latin typeface="+mn-lt"/>
                  <a:cs typeface="Arial" pitchFamily="34" charset="0"/>
                </a:rPr>
                <a:t>High Monthly Fees</a:t>
              </a:r>
            </a:p>
            <a:p>
              <a:pPr marL="171450" indent="-171450">
                <a:buFont typeface="Arial" pitchFamily="34" charset="0"/>
                <a:buChar char="•"/>
                <a:defRPr/>
              </a:pPr>
              <a:r>
                <a:rPr lang="en-US" sz="1600" dirty="0">
                  <a:latin typeface="+mn-lt"/>
                  <a:cs typeface="Arial" pitchFamily="34" charset="0"/>
                </a:rPr>
                <a:t>“Rent-a-brokerage” approach.</a:t>
              </a:r>
            </a:p>
            <a:p>
              <a:pPr marL="171450" indent="-171450">
                <a:buFont typeface="Arial" pitchFamily="34" charset="0"/>
                <a:buChar char="•"/>
                <a:defRPr/>
              </a:pPr>
              <a:r>
                <a:rPr lang="en-US" sz="1600" dirty="0">
                  <a:latin typeface="+mn-lt"/>
                  <a:cs typeface="Arial" pitchFamily="34" charset="0"/>
                </a:rPr>
                <a:t>Little or no training or tools</a:t>
              </a:r>
            </a:p>
          </p:txBody>
        </p:sp>
        <p:sp>
          <p:nvSpPr>
            <p:cNvPr id="48" name="TextBox 47"/>
            <p:cNvSpPr txBox="1"/>
            <p:nvPr/>
          </p:nvSpPr>
          <p:spPr bwMode="auto">
            <a:xfrm>
              <a:off x="7467321" y="2514601"/>
              <a:ext cx="1143199" cy="369888"/>
            </a:xfrm>
            <a:prstGeom prst="rect">
              <a:avLst/>
            </a:prstGeom>
            <a:noFill/>
          </p:spPr>
          <p:txBody>
            <a:bodyPr>
              <a:spAutoFit/>
            </a:bodyPr>
            <a:lstStyle/>
            <a:p>
              <a:pPr algn="ctr">
                <a:defRPr/>
              </a:pPr>
              <a:r>
                <a:rPr lang="en-US" b="1" dirty="0">
                  <a:solidFill>
                    <a:schemeClr val="bg1"/>
                  </a:solidFill>
                  <a:latin typeface="+mn-lt"/>
                  <a:cs typeface="Arial" pitchFamily="34" charset="0"/>
                </a:rPr>
                <a:t>ReMax</a:t>
              </a:r>
            </a:p>
          </p:txBody>
        </p:sp>
        <p:cxnSp>
          <p:nvCxnSpPr>
            <p:cNvPr id="63" name="Straight Connector 62"/>
            <p:cNvCxnSpPr/>
            <p:nvPr/>
          </p:nvCxnSpPr>
          <p:spPr bwMode="auto">
            <a:xfrm>
              <a:off x="8000814" y="3048001"/>
              <a:ext cx="19053" cy="685800"/>
            </a:xfrm>
            <a:prstGeom prst="line">
              <a:avLst/>
            </a:prstGeom>
            <a:ln w="28575">
              <a:solidFill>
                <a:schemeClr val="accent1">
                  <a:lumMod val="60000"/>
                  <a:lumOff val="40000"/>
                </a:schemeClr>
              </a:solidFill>
            </a:ln>
          </p:spPr>
          <p:style>
            <a:lnRef idx="1">
              <a:schemeClr val="dk1"/>
            </a:lnRef>
            <a:fillRef idx="0">
              <a:schemeClr val="dk1"/>
            </a:fillRef>
            <a:effectRef idx="0">
              <a:schemeClr val="dk1"/>
            </a:effectRef>
            <a:fontRef idx="minor">
              <a:schemeClr val="tx1"/>
            </a:fontRef>
          </p:style>
        </p:cxn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strVal val="#ppt_w*0.05"/>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anim calcmode="lin" valueType="num">
                                      <p:cBhvr>
                                        <p:cTn id="9" dur="500" fill="hold"/>
                                        <p:tgtEl>
                                          <p:spTgt spid="3"/>
                                        </p:tgtEl>
                                        <p:attrNameLst>
                                          <p:attrName>ppt_x</p:attrName>
                                        </p:attrNameLst>
                                      </p:cBhvr>
                                      <p:tavLst>
                                        <p:tav tm="0">
                                          <p:val>
                                            <p:strVal val="#ppt_x-.2"/>
                                          </p:val>
                                        </p:tav>
                                        <p:tav tm="100000">
                                          <p:val>
                                            <p:strVal val="#ppt_x"/>
                                          </p:val>
                                        </p:tav>
                                      </p:tavLst>
                                    </p:anim>
                                    <p:anim calcmode="lin" valueType="num">
                                      <p:cBhvr>
                                        <p:cTn id="10" dur="500" fill="hold"/>
                                        <p:tgtEl>
                                          <p:spTgt spid="3"/>
                                        </p:tgtEl>
                                        <p:attrNameLst>
                                          <p:attrName>ppt_y</p:attrName>
                                        </p:attrNameLst>
                                      </p:cBhvr>
                                      <p:tavLst>
                                        <p:tav tm="0">
                                          <p:val>
                                            <p:strVal val="#ppt_y"/>
                                          </p:val>
                                        </p:tav>
                                        <p:tav tm="100000">
                                          <p:val>
                                            <p:strVal val="#ppt_y"/>
                                          </p:val>
                                        </p:tav>
                                      </p:tavLst>
                                    </p:anim>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strVal val="#ppt_w*0.05"/>
                                          </p:val>
                                        </p:tav>
                                        <p:tav tm="100000">
                                          <p:val>
                                            <p:strVal val="#ppt_w"/>
                                          </p:val>
                                        </p:tav>
                                      </p:tavLst>
                                    </p:anim>
                                    <p:anim calcmode="lin" valueType="num">
                                      <p:cBhvr>
                                        <p:cTn id="17" dur="500" fill="hold"/>
                                        <p:tgtEl>
                                          <p:spTgt spid="6"/>
                                        </p:tgtEl>
                                        <p:attrNameLst>
                                          <p:attrName>ppt_h</p:attrName>
                                        </p:attrNameLst>
                                      </p:cBhvr>
                                      <p:tavLst>
                                        <p:tav tm="0">
                                          <p:val>
                                            <p:strVal val="#ppt_h"/>
                                          </p:val>
                                        </p:tav>
                                        <p:tav tm="100000">
                                          <p:val>
                                            <p:strVal val="#ppt_h"/>
                                          </p:val>
                                        </p:tav>
                                      </p:tavLst>
                                    </p:anim>
                                    <p:anim calcmode="lin" valueType="num">
                                      <p:cBhvr>
                                        <p:cTn id="18" dur="500" fill="hold"/>
                                        <p:tgtEl>
                                          <p:spTgt spid="6"/>
                                        </p:tgtEl>
                                        <p:attrNameLst>
                                          <p:attrName>ppt_x</p:attrName>
                                        </p:attrNameLst>
                                      </p:cBhvr>
                                      <p:tavLst>
                                        <p:tav tm="0">
                                          <p:val>
                                            <p:strVal val="#ppt_x-.2"/>
                                          </p:val>
                                        </p:tav>
                                        <p:tav tm="100000">
                                          <p:val>
                                            <p:strVal val="#ppt_x"/>
                                          </p:val>
                                        </p:tav>
                                      </p:tavLst>
                                    </p:anim>
                                    <p:anim calcmode="lin" valueType="num">
                                      <p:cBhvr>
                                        <p:cTn id="19" dur="500" fill="hold"/>
                                        <p:tgtEl>
                                          <p:spTgt spid="6"/>
                                        </p:tgtEl>
                                        <p:attrNameLst>
                                          <p:attrName>ppt_y</p:attrName>
                                        </p:attrNameLst>
                                      </p:cBhvr>
                                      <p:tavLst>
                                        <p:tav tm="0">
                                          <p:val>
                                            <p:strVal val="#ppt_y"/>
                                          </p:val>
                                        </p:tav>
                                        <p:tav tm="100000">
                                          <p:val>
                                            <p:strVal val="#ppt_y"/>
                                          </p:val>
                                        </p:tav>
                                      </p:tavLst>
                                    </p:anim>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54" presetClass="entr" presetSubtype="0" accel="10000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strVal val="#ppt_w*0.05"/>
                                          </p:val>
                                        </p:tav>
                                        <p:tav tm="100000">
                                          <p:val>
                                            <p:strVal val="#ppt_w"/>
                                          </p:val>
                                        </p:tav>
                                      </p:tavLst>
                                    </p:anim>
                                    <p:anim calcmode="lin" valueType="num">
                                      <p:cBhvr>
                                        <p:cTn id="26" dur="500" fill="hold"/>
                                        <p:tgtEl>
                                          <p:spTgt spid="5"/>
                                        </p:tgtEl>
                                        <p:attrNameLst>
                                          <p:attrName>ppt_h</p:attrName>
                                        </p:attrNameLst>
                                      </p:cBhvr>
                                      <p:tavLst>
                                        <p:tav tm="0">
                                          <p:val>
                                            <p:strVal val="#ppt_h"/>
                                          </p:val>
                                        </p:tav>
                                        <p:tav tm="100000">
                                          <p:val>
                                            <p:strVal val="#ppt_h"/>
                                          </p:val>
                                        </p:tav>
                                      </p:tavLst>
                                    </p:anim>
                                    <p:anim calcmode="lin" valueType="num">
                                      <p:cBhvr>
                                        <p:cTn id="27" dur="500" fill="hold"/>
                                        <p:tgtEl>
                                          <p:spTgt spid="5"/>
                                        </p:tgtEl>
                                        <p:attrNameLst>
                                          <p:attrName>ppt_x</p:attrName>
                                        </p:attrNameLst>
                                      </p:cBhvr>
                                      <p:tavLst>
                                        <p:tav tm="0">
                                          <p:val>
                                            <p:strVal val="#ppt_x-.2"/>
                                          </p:val>
                                        </p:tav>
                                        <p:tav tm="100000">
                                          <p:val>
                                            <p:strVal val="#ppt_x"/>
                                          </p:val>
                                        </p:tav>
                                      </p:tavLst>
                                    </p:anim>
                                    <p:anim calcmode="lin" valueType="num">
                                      <p:cBhvr>
                                        <p:cTn id="28" dur="500" fill="hold"/>
                                        <p:tgtEl>
                                          <p:spTgt spid="5"/>
                                        </p:tgtEl>
                                        <p:attrNameLst>
                                          <p:attrName>ppt_y</p:attrName>
                                        </p:attrNameLst>
                                      </p:cBhvr>
                                      <p:tavLst>
                                        <p:tav tm="0">
                                          <p:val>
                                            <p:strVal val="#ppt_y"/>
                                          </p:val>
                                        </p:tav>
                                        <p:tav tm="100000">
                                          <p:val>
                                            <p:strVal val="#ppt_y"/>
                                          </p:val>
                                        </p:tav>
                                      </p:tavLst>
                                    </p:anim>
                                    <p:animEffect transition="in" filter="fade">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54" presetClass="entr" presetSubtype="0" accel="10000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500" fill="hold"/>
                                        <p:tgtEl>
                                          <p:spTgt spid="4"/>
                                        </p:tgtEl>
                                        <p:attrNameLst>
                                          <p:attrName>ppt_w</p:attrName>
                                        </p:attrNameLst>
                                      </p:cBhvr>
                                      <p:tavLst>
                                        <p:tav tm="0">
                                          <p:val>
                                            <p:strVal val="#ppt_w*0.05"/>
                                          </p:val>
                                        </p:tav>
                                        <p:tav tm="100000">
                                          <p:val>
                                            <p:strVal val="#ppt_w"/>
                                          </p:val>
                                        </p:tav>
                                      </p:tavLst>
                                    </p:anim>
                                    <p:anim calcmode="lin" valueType="num">
                                      <p:cBhvr>
                                        <p:cTn id="35" dur="500" fill="hold"/>
                                        <p:tgtEl>
                                          <p:spTgt spid="4"/>
                                        </p:tgtEl>
                                        <p:attrNameLst>
                                          <p:attrName>ppt_h</p:attrName>
                                        </p:attrNameLst>
                                      </p:cBhvr>
                                      <p:tavLst>
                                        <p:tav tm="0">
                                          <p:val>
                                            <p:strVal val="#ppt_h"/>
                                          </p:val>
                                        </p:tav>
                                        <p:tav tm="100000">
                                          <p:val>
                                            <p:strVal val="#ppt_h"/>
                                          </p:val>
                                        </p:tav>
                                      </p:tavLst>
                                    </p:anim>
                                    <p:anim calcmode="lin" valueType="num">
                                      <p:cBhvr>
                                        <p:cTn id="36" dur="500" fill="hold"/>
                                        <p:tgtEl>
                                          <p:spTgt spid="4"/>
                                        </p:tgtEl>
                                        <p:attrNameLst>
                                          <p:attrName>ppt_x</p:attrName>
                                        </p:attrNameLst>
                                      </p:cBhvr>
                                      <p:tavLst>
                                        <p:tav tm="0">
                                          <p:val>
                                            <p:strVal val="#ppt_x-.2"/>
                                          </p:val>
                                        </p:tav>
                                        <p:tav tm="100000">
                                          <p:val>
                                            <p:strVal val="#ppt_x"/>
                                          </p:val>
                                        </p:tav>
                                      </p:tavLst>
                                    </p:anim>
                                    <p:anim calcmode="lin" valueType="num">
                                      <p:cBhvr>
                                        <p:cTn id="37" dur="500" fill="hold"/>
                                        <p:tgtEl>
                                          <p:spTgt spid="4"/>
                                        </p:tgtEl>
                                        <p:attrNameLst>
                                          <p:attrName>ppt_y</p:attrName>
                                        </p:attrNameLst>
                                      </p:cBhvr>
                                      <p:tavLst>
                                        <p:tav tm="0">
                                          <p:val>
                                            <p:strVal val="#ppt_y"/>
                                          </p:val>
                                        </p:tav>
                                        <p:tav tm="100000">
                                          <p:val>
                                            <p:strVal val="#ppt_y"/>
                                          </p:val>
                                        </p:tav>
                                      </p:tavLst>
                                    </p:anim>
                                    <p:animEffect transition="in" filter="fade">
                                      <p:cBhvr>
                                        <p:cTn id="3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152400"/>
            <a:ext cx="8229600" cy="1143000"/>
          </a:xfrm>
        </p:spPr>
        <p:txBody>
          <a:bodyPr/>
          <a:lstStyle/>
          <a:p>
            <a:pPr eaLnBrk="1" hangingPunct="1"/>
            <a:r>
              <a:rPr lang="en-US" sz="4000" b="1" smtClean="0"/>
              <a:t>Example #1: Joe Agent</a:t>
            </a:r>
          </a:p>
        </p:txBody>
      </p:sp>
      <p:sp>
        <p:nvSpPr>
          <p:cNvPr id="4" name="TextBox 3"/>
          <p:cNvSpPr txBox="1"/>
          <p:nvPr/>
        </p:nvSpPr>
        <p:spPr>
          <a:xfrm>
            <a:off x="381000" y="1295400"/>
            <a:ext cx="4419600" cy="4540250"/>
          </a:xfrm>
          <a:prstGeom prst="rect">
            <a:avLst/>
          </a:prstGeom>
          <a:noFill/>
        </p:spPr>
        <p:txBody>
          <a:bodyPr>
            <a:spAutoFit/>
          </a:bodyPr>
          <a:lstStyle/>
          <a:p>
            <a:pPr marL="344488" indent="-344488">
              <a:spcAft>
                <a:spcPts val="600"/>
              </a:spcAft>
              <a:buFont typeface="Arial" pitchFamily="34" charset="0"/>
              <a:buChar char="•"/>
              <a:defRPr/>
            </a:pPr>
            <a:r>
              <a:rPr lang="en-US" sz="2400" dirty="0">
                <a:latin typeface="+mn-lt"/>
              </a:rPr>
              <a:t>22 years old</a:t>
            </a:r>
          </a:p>
          <a:p>
            <a:pPr marL="344488" indent="-344488">
              <a:spcAft>
                <a:spcPts val="600"/>
              </a:spcAft>
              <a:buFont typeface="Arial" pitchFamily="34" charset="0"/>
              <a:buChar char="•"/>
              <a:defRPr/>
            </a:pPr>
            <a:r>
              <a:rPr lang="en-US" sz="2400" dirty="0">
                <a:latin typeface="+mn-lt"/>
              </a:rPr>
              <a:t>Just finished real estate school</a:t>
            </a:r>
          </a:p>
          <a:p>
            <a:pPr marL="344488" indent="-344488">
              <a:spcAft>
                <a:spcPts val="600"/>
              </a:spcAft>
              <a:buFont typeface="Arial" pitchFamily="34" charset="0"/>
              <a:buChar char="•"/>
              <a:defRPr/>
            </a:pPr>
            <a:r>
              <a:rPr lang="en-US" sz="2400" dirty="0">
                <a:latin typeface="+mn-lt"/>
              </a:rPr>
              <a:t>Considering Keller Williams because of the ‘high splits’ and ‘great training’ </a:t>
            </a:r>
          </a:p>
          <a:p>
            <a:pPr marL="344488" indent="-344488">
              <a:spcAft>
                <a:spcPts val="600"/>
              </a:spcAft>
              <a:buFont typeface="Arial" pitchFamily="34" charset="0"/>
              <a:buChar char="•"/>
              <a:defRPr/>
            </a:pPr>
            <a:r>
              <a:rPr lang="en-US" sz="2400" dirty="0">
                <a:latin typeface="+mn-lt"/>
              </a:rPr>
              <a:t>Has some family members/friends that might buy this year</a:t>
            </a:r>
          </a:p>
          <a:p>
            <a:pPr marL="344488" indent="-344488">
              <a:spcAft>
                <a:spcPts val="600"/>
              </a:spcAft>
              <a:buFont typeface="Arial" pitchFamily="34" charset="0"/>
              <a:buChar char="•"/>
              <a:defRPr/>
            </a:pPr>
            <a:r>
              <a:rPr lang="en-US" sz="2400" dirty="0">
                <a:latin typeface="+mn-lt"/>
              </a:rPr>
              <a:t>1-2 other decent leads</a:t>
            </a:r>
          </a:p>
          <a:p>
            <a:pPr marL="344488" indent="-344488">
              <a:spcAft>
                <a:spcPts val="600"/>
              </a:spcAft>
              <a:buFont typeface="Arial" pitchFamily="34" charset="0"/>
              <a:buChar char="•"/>
              <a:defRPr/>
            </a:pPr>
            <a:r>
              <a:rPr lang="en-US" sz="2400" dirty="0">
                <a:latin typeface="+mn-lt"/>
              </a:rPr>
              <a:t>Has very little money to start business with</a:t>
            </a:r>
          </a:p>
        </p:txBody>
      </p:sp>
      <p:pic>
        <p:nvPicPr>
          <p:cNvPr id="21508" name="Picture 5" descr="http://dailyplateofcrazy.com/wp-content/uploads/2013/07/Young-Man-in-Jeans-on-Phone-Smiling.png"/>
          <p:cNvPicPr>
            <a:picLocks noChangeAspect="1" noChangeArrowheads="1"/>
          </p:cNvPicPr>
          <p:nvPr/>
        </p:nvPicPr>
        <p:blipFill>
          <a:blip r:embed="rId2" cstate="print">
            <a:clrChange>
              <a:clrFrom>
                <a:srgbClr val="FFFFFF"/>
              </a:clrFrom>
              <a:clrTo>
                <a:srgbClr val="FFFFFF">
                  <a:alpha val="0"/>
                </a:srgbClr>
              </a:clrTo>
            </a:clrChange>
          </a:blip>
          <a:srcRect l="15335" r="5431" b="5759"/>
          <a:stretch>
            <a:fillRect/>
          </a:stretch>
        </p:blipFill>
        <p:spPr bwMode="auto">
          <a:xfrm>
            <a:off x="5345113" y="990600"/>
            <a:ext cx="3570287" cy="518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i.huffpost.com/gen/804054/images/o-DESK-facebook.jpg"/>
          <p:cNvPicPr>
            <a:picLocks noChangeAspect="1" noChangeArrowheads="1"/>
          </p:cNvPicPr>
          <p:nvPr/>
        </p:nvPicPr>
        <p:blipFill>
          <a:blip r:embed="rId2" cstate="print"/>
          <a:srcRect l="13628" b="2222"/>
          <a:stretch>
            <a:fillRect/>
          </a:stretch>
        </p:blipFill>
        <p:spPr bwMode="auto">
          <a:xfrm>
            <a:off x="0" y="0"/>
            <a:ext cx="9144000" cy="6858000"/>
          </a:xfrm>
          <a:prstGeom prst="rect">
            <a:avLst/>
          </a:prstGeom>
          <a:noFill/>
          <a:ln w="9525">
            <a:noFill/>
            <a:miter lim="800000"/>
            <a:headEnd/>
            <a:tailEnd/>
          </a:ln>
        </p:spPr>
      </p:pic>
      <p:sp>
        <p:nvSpPr>
          <p:cNvPr id="22531" name="TextBox 4"/>
          <p:cNvSpPr txBox="1">
            <a:spLocks noChangeArrowheads="1"/>
          </p:cNvSpPr>
          <p:nvPr/>
        </p:nvSpPr>
        <p:spPr bwMode="auto">
          <a:xfrm rot="764968">
            <a:off x="4214813" y="1128713"/>
            <a:ext cx="1768475" cy="400050"/>
          </a:xfrm>
          <a:prstGeom prst="rect">
            <a:avLst/>
          </a:prstGeom>
          <a:noFill/>
          <a:ln w="9525">
            <a:noFill/>
            <a:miter lim="800000"/>
            <a:headEnd/>
            <a:tailEnd/>
          </a:ln>
        </p:spPr>
        <p:txBody>
          <a:bodyPr>
            <a:spAutoFit/>
          </a:bodyPr>
          <a:lstStyle/>
          <a:p>
            <a:r>
              <a:rPr lang="en-US" sz="2000">
                <a:latin typeface="IrisUPC" pitchFamily="34" charset="-34"/>
                <a:cs typeface="IrisUPC" pitchFamily="34" charset="-34"/>
              </a:rPr>
              <a:t>Volume sold last year:</a:t>
            </a:r>
          </a:p>
        </p:txBody>
      </p:sp>
      <p:sp>
        <p:nvSpPr>
          <p:cNvPr id="22532" name="TextBox 6"/>
          <p:cNvSpPr txBox="1">
            <a:spLocks noChangeArrowheads="1"/>
          </p:cNvSpPr>
          <p:nvPr/>
        </p:nvSpPr>
        <p:spPr bwMode="auto">
          <a:xfrm rot="764968">
            <a:off x="4157663" y="1265238"/>
            <a:ext cx="1146175" cy="400050"/>
          </a:xfrm>
          <a:prstGeom prst="rect">
            <a:avLst/>
          </a:prstGeom>
          <a:noFill/>
          <a:ln w="9525">
            <a:noFill/>
            <a:miter lim="800000"/>
            <a:headEnd/>
            <a:tailEnd/>
          </a:ln>
        </p:spPr>
        <p:txBody>
          <a:bodyPr>
            <a:spAutoFit/>
          </a:bodyPr>
          <a:lstStyle/>
          <a:p>
            <a:r>
              <a:rPr lang="en-US" sz="2000">
                <a:latin typeface="IrisUPC" pitchFamily="34" charset="-34"/>
                <a:cs typeface="IrisUPC" pitchFamily="34" charset="-34"/>
              </a:rPr>
              <a:t>Current Split:</a:t>
            </a:r>
          </a:p>
        </p:txBody>
      </p:sp>
      <p:sp>
        <p:nvSpPr>
          <p:cNvPr id="22533" name="TextBox 8"/>
          <p:cNvSpPr txBox="1">
            <a:spLocks noChangeArrowheads="1"/>
          </p:cNvSpPr>
          <p:nvPr/>
        </p:nvSpPr>
        <p:spPr bwMode="auto">
          <a:xfrm rot="764968">
            <a:off x="4087813" y="1612900"/>
            <a:ext cx="2528887" cy="400050"/>
          </a:xfrm>
          <a:prstGeom prst="rect">
            <a:avLst/>
          </a:prstGeom>
          <a:noFill/>
          <a:ln w="9525">
            <a:noFill/>
            <a:miter lim="800000"/>
            <a:headEnd/>
            <a:tailEnd/>
          </a:ln>
        </p:spPr>
        <p:txBody>
          <a:bodyPr>
            <a:spAutoFit/>
          </a:bodyPr>
          <a:lstStyle/>
          <a:p>
            <a:r>
              <a:rPr lang="en-US" sz="2000">
                <a:latin typeface="IrisUPC" pitchFamily="34" charset="-34"/>
                <a:cs typeface="IrisUPC" pitchFamily="34" charset="-34"/>
              </a:rPr>
              <a:t>Current Franchise/Royalty Fee:</a:t>
            </a:r>
          </a:p>
        </p:txBody>
      </p:sp>
      <p:sp>
        <p:nvSpPr>
          <p:cNvPr id="22534" name="TextBox 10"/>
          <p:cNvSpPr txBox="1">
            <a:spLocks noChangeArrowheads="1"/>
          </p:cNvSpPr>
          <p:nvPr/>
        </p:nvSpPr>
        <p:spPr bwMode="auto">
          <a:xfrm rot="762847">
            <a:off x="4054475" y="1892300"/>
            <a:ext cx="3179763" cy="400050"/>
          </a:xfrm>
          <a:prstGeom prst="rect">
            <a:avLst/>
          </a:prstGeom>
          <a:noFill/>
          <a:ln w="9525">
            <a:noFill/>
            <a:miter lim="800000"/>
            <a:headEnd/>
            <a:tailEnd/>
          </a:ln>
        </p:spPr>
        <p:txBody>
          <a:bodyPr>
            <a:spAutoFit/>
          </a:bodyPr>
          <a:lstStyle/>
          <a:p>
            <a:r>
              <a:rPr lang="en-US" sz="2000">
                <a:latin typeface="IrisUPC" pitchFamily="34" charset="-34"/>
                <a:cs typeface="IrisUPC" pitchFamily="34" charset="-34"/>
              </a:rPr>
              <a:t>Current local tax payback/alternate fees:</a:t>
            </a:r>
          </a:p>
        </p:txBody>
      </p:sp>
      <p:sp>
        <p:nvSpPr>
          <p:cNvPr id="22535" name="TextBox 12"/>
          <p:cNvSpPr txBox="1">
            <a:spLocks noChangeArrowheads="1"/>
          </p:cNvSpPr>
          <p:nvPr/>
        </p:nvSpPr>
        <p:spPr bwMode="auto">
          <a:xfrm rot="762847">
            <a:off x="3967163" y="2097088"/>
            <a:ext cx="3179762" cy="400050"/>
          </a:xfrm>
          <a:prstGeom prst="rect">
            <a:avLst/>
          </a:prstGeom>
          <a:noFill/>
          <a:ln w="9525">
            <a:noFill/>
            <a:miter lim="800000"/>
            <a:headEnd/>
            <a:tailEnd/>
          </a:ln>
        </p:spPr>
        <p:txBody>
          <a:bodyPr>
            <a:spAutoFit/>
          </a:bodyPr>
          <a:lstStyle/>
          <a:p>
            <a:r>
              <a:rPr lang="en-US" sz="2000">
                <a:latin typeface="IrisUPC" pitchFamily="34" charset="-34"/>
                <a:cs typeface="IrisUPC" pitchFamily="34" charset="-34"/>
              </a:rPr>
              <a:t>How many transactions last year?</a:t>
            </a:r>
          </a:p>
        </p:txBody>
      </p:sp>
      <p:sp>
        <p:nvSpPr>
          <p:cNvPr id="22536" name="TextBox 15"/>
          <p:cNvSpPr txBox="1">
            <a:spLocks noChangeArrowheads="1"/>
          </p:cNvSpPr>
          <p:nvPr/>
        </p:nvSpPr>
        <p:spPr bwMode="auto">
          <a:xfrm rot="762847">
            <a:off x="3975100" y="2232025"/>
            <a:ext cx="2540000" cy="400050"/>
          </a:xfrm>
          <a:prstGeom prst="rect">
            <a:avLst/>
          </a:prstGeom>
          <a:noFill/>
          <a:ln w="9525">
            <a:noFill/>
            <a:miter lim="800000"/>
            <a:headEnd/>
            <a:tailEnd/>
          </a:ln>
        </p:spPr>
        <p:txBody>
          <a:bodyPr>
            <a:spAutoFit/>
          </a:bodyPr>
          <a:lstStyle/>
          <a:p>
            <a:r>
              <a:rPr lang="en-US" sz="2000">
                <a:latin typeface="IrisUPC" pitchFamily="34" charset="-34"/>
                <a:cs typeface="IrisUPC" pitchFamily="34" charset="-34"/>
              </a:rPr>
              <a:t>Was there a transaction per fee?</a:t>
            </a:r>
          </a:p>
        </p:txBody>
      </p:sp>
      <p:sp>
        <p:nvSpPr>
          <p:cNvPr id="22537" name="TextBox 17"/>
          <p:cNvSpPr txBox="1">
            <a:spLocks noChangeArrowheads="1"/>
          </p:cNvSpPr>
          <p:nvPr/>
        </p:nvSpPr>
        <p:spPr bwMode="auto">
          <a:xfrm rot="762847">
            <a:off x="3919538" y="2487613"/>
            <a:ext cx="2889250" cy="400050"/>
          </a:xfrm>
          <a:prstGeom prst="rect">
            <a:avLst/>
          </a:prstGeom>
          <a:noFill/>
          <a:ln w="9525">
            <a:noFill/>
            <a:miter lim="800000"/>
            <a:headEnd/>
            <a:tailEnd/>
          </a:ln>
        </p:spPr>
        <p:txBody>
          <a:bodyPr>
            <a:spAutoFit/>
          </a:bodyPr>
          <a:lstStyle/>
          <a:p>
            <a:r>
              <a:rPr lang="en-US" sz="2000">
                <a:latin typeface="IrisUPC" pitchFamily="34" charset="-34"/>
                <a:cs typeface="IrisUPC" pitchFamily="34" charset="-34"/>
              </a:rPr>
              <a:t>Where did most business come from?</a:t>
            </a:r>
          </a:p>
        </p:txBody>
      </p:sp>
      <p:sp>
        <p:nvSpPr>
          <p:cNvPr id="22538" name="TextBox 18"/>
          <p:cNvSpPr txBox="1">
            <a:spLocks noChangeArrowheads="1"/>
          </p:cNvSpPr>
          <p:nvPr/>
        </p:nvSpPr>
        <p:spPr bwMode="auto">
          <a:xfrm rot="762847">
            <a:off x="3902075" y="2603500"/>
            <a:ext cx="2238375" cy="400050"/>
          </a:xfrm>
          <a:prstGeom prst="rect">
            <a:avLst/>
          </a:prstGeom>
          <a:noFill/>
          <a:ln w="9525">
            <a:noFill/>
            <a:miter lim="800000"/>
            <a:headEnd/>
            <a:tailEnd/>
          </a:ln>
        </p:spPr>
        <p:txBody>
          <a:bodyPr>
            <a:spAutoFit/>
          </a:bodyPr>
          <a:lstStyle/>
          <a:p>
            <a:r>
              <a:rPr lang="en-US" sz="2000">
                <a:latin typeface="IrisUPC" pitchFamily="34" charset="-34"/>
                <a:cs typeface="IrisUPC" pitchFamily="34" charset="-34"/>
              </a:rPr>
              <a:t>Did that source have a cost?</a:t>
            </a:r>
          </a:p>
        </p:txBody>
      </p:sp>
      <p:sp>
        <p:nvSpPr>
          <p:cNvPr id="22539" name="TextBox 21"/>
          <p:cNvSpPr txBox="1">
            <a:spLocks noChangeArrowheads="1"/>
          </p:cNvSpPr>
          <p:nvPr/>
        </p:nvSpPr>
        <p:spPr bwMode="auto">
          <a:xfrm rot="762847">
            <a:off x="3810000" y="2943225"/>
            <a:ext cx="3597275" cy="400050"/>
          </a:xfrm>
          <a:prstGeom prst="rect">
            <a:avLst/>
          </a:prstGeom>
          <a:noFill/>
          <a:ln w="9525">
            <a:noFill/>
            <a:miter lim="800000"/>
            <a:headEnd/>
            <a:tailEnd/>
          </a:ln>
        </p:spPr>
        <p:txBody>
          <a:bodyPr>
            <a:spAutoFit/>
          </a:bodyPr>
          <a:lstStyle/>
          <a:p>
            <a:r>
              <a:rPr lang="en-US" sz="2000">
                <a:latin typeface="IrisUPC" pitchFamily="34" charset="-34"/>
                <a:cs typeface="IrisUPC" pitchFamily="34" charset="-34"/>
              </a:rPr>
              <a:t>What marketing/materials did company supply?</a:t>
            </a:r>
          </a:p>
        </p:txBody>
      </p:sp>
      <p:sp>
        <p:nvSpPr>
          <p:cNvPr id="33812" name="TextBox 22"/>
          <p:cNvSpPr txBox="1">
            <a:spLocks noChangeArrowheads="1"/>
          </p:cNvSpPr>
          <p:nvPr/>
        </p:nvSpPr>
        <p:spPr bwMode="auto">
          <a:xfrm>
            <a:off x="76200" y="6172200"/>
            <a:ext cx="4191000" cy="708025"/>
          </a:xfrm>
          <a:prstGeom prst="rect">
            <a:avLst/>
          </a:prstGeom>
          <a:noFill/>
          <a:ln w="9525">
            <a:noFill/>
            <a:miter lim="800000"/>
            <a:headEnd/>
            <a:tailEnd/>
          </a:ln>
        </p:spPr>
        <p:txBody>
          <a:bodyPr wrap="none">
            <a:spAutoFit/>
          </a:bodyPr>
          <a:lstStyle/>
          <a:p>
            <a:pPr>
              <a:defRPr/>
            </a:pPr>
            <a:r>
              <a:rPr lang="en-US" sz="4000" dirty="0">
                <a:latin typeface="+mn-lt"/>
                <a:cs typeface="Arial" pitchFamily="34" charset="0"/>
              </a:rPr>
              <a:t>It’s a Conversation.</a:t>
            </a:r>
          </a:p>
        </p:txBody>
      </p:sp>
      <p:sp>
        <p:nvSpPr>
          <p:cNvPr id="22541" name="TextBox 22"/>
          <p:cNvSpPr txBox="1">
            <a:spLocks noChangeArrowheads="1"/>
          </p:cNvSpPr>
          <p:nvPr/>
        </p:nvSpPr>
        <p:spPr bwMode="auto">
          <a:xfrm rot="762847">
            <a:off x="3794125" y="3171825"/>
            <a:ext cx="3597275" cy="400050"/>
          </a:xfrm>
          <a:prstGeom prst="rect">
            <a:avLst/>
          </a:prstGeom>
          <a:noFill/>
          <a:ln w="9525">
            <a:noFill/>
            <a:miter lim="800000"/>
            <a:headEnd/>
            <a:tailEnd/>
          </a:ln>
        </p:spPr>
        <p:txBody>
          <a:bodyPr>
            <a:spAutoFit/>
          </a:bodyPr>
          <a:lstStyle/>
          <a:p>
            <a:r>
              <a:rPr lang="en-US" sz="2000">
                <a:latin typeface="IrisUPC" pitchFamily="34" charset="-34"/>
                <a:cs typeface="IrisUPC" pitchFamily="34" charset="-34"/>
              </a:rPr>
              <a:t>Materials/Resources we provide for you:</a:t>
            </a:r>
          </a:p>
        </p:txBody>
      </p:sp>
      <p:sp>
        <p:nvSpPr>
          <p:cNvPr id="22542" name="TextBox 23"/>
          <p:cNvSpPr txBox="1">
            <a:spLocks noChangeArrowheads="1"/>
          </p:cNvSpPr>
          <p:nvPr/>
        </p:nvSpPr>
        <p:spPr bwMode="auto">
          <a:xfrm rot="762847">
            <a:off x="3733800" y="3362325"/>
            <a:ext cx="3597275" cy="400050"/>
          </a:xfrm>
          <a:prstGeom prst="rect">
            <a:avLst/>
          </a:prstGeom>
          <a:noFill/>
          <a:ln w="9525">
            <a:noFill/>
            <a:miter lim="800000"/>
            <a:headEnd/>
            <a:tailEnd/>
          </a:ln>
        </p:spPr>
        <p:txBody>
          <a:bodyPr>
            <a:spAutoFit/>
          </a:bodyPr>
          <a:lstStyle/>
          <a:p>
            <a:r>
              <a:rPr lang="en-US" sz="2000">
                <a:latin typeface="IrisUPC" pitchFamily="34" charset="-34"/>
                <a:cs typeface="IrisUPC" pitchFamily="34" charset="-34"/>
              </a:rPr>
              <a:t>Did you get any company leads?</a:t>
            </a:r>
          </a:p>
        </p:txBody>
      </p:sp>
      <p:sp>
        <p:nvSpPr>
          <p:cNvPr id="22543" name="TextBox 24"/>
          <p:cNvSpPr txBox="1">
            <a:spLocks noChangeArrowheads="1"/>
          </p:cNvSpPr>
          <p:nvPr/>
        </p:nvSpPr>
        <p:spPr bwMode="auto">
          <a:xfrm rot="762847">
            <a:off x="3717925" y="3590925"/>
            <a:ext cx="3597275" cy="400050"/>
          </a:xfrm>
          <a:prstGeom prst="rect">
            <a:avLst/>
          </a:prstGeom>
          <a:noFill/>
          <a:ln w="9525">
            <a:noFill/>
            <a:miter lim="800000"/>
            <a:headEnd/>
            <a:tailEnd/>
          </a:ln>
        </p:spPr>
        <p:txBody>
          <a:bodyPr>
            <a:spAutoFit/>
          </a:bodyPr>
          <a:lstStyle/>
          <a:p>
            <a:r>
              <a:rPr lang="en-US" sz="2000">
                <a:latin typeface="IrisUPC" pitchFamily="34" charset="-34"/>
                <a:cs typeface="IrisUPC" pitchFamily="34" charset="-34"/>
              </a:rPr>
              <a:t>At what split?</a:t>
            </a:r>
          </a:p>
        </p:txBody>
      </p:sp>
      <p:sp>
        <p:nvSpPr>
          <p:cNvPr id="22544" name="TextBox 25"/>
          <p:cNvSpPr txBox="1">
            <a:spLocks noChangeArrowheads="1"/>
          </p:cNvSpPr>
          <p:nvPr/>
        </p:nvSpPr>
        <p:spPr bwMode="auto">
          <a:xfrm rot="762847">
            <a:off x="3657600" y="3781425"/>
            <a:ext cx="3597275" cy="400050"/>
          </a:xfrm>
          <a:prstGeom prst="rect">
            <a:avLst/>
          </a:prstGeom>
          <a:noFill/>
          <a:ln w="9525">
            <a:noFill/>
            <a:miter lim="800000"/>
            <a:headEnd/>
            <a:tailEnd/>
          </a:ln>
        </p:spPr>
        <p:txBody>
          <a:bodyPr>
            <a:spAutoFit/>
          </a:bodyPr>
          <a:lstStyle/>
          <a:p>
            <a:r>
              <a:rPr lang="en-US" sz="2000">
                <a:latin typeface="IrisUPC" pitchFamily="34" charset="-34"/>
                <a:cs typeface="IrisUPC" pitchFamily="34" charset="-34"/>
              </a:rPr>
              <a:t>How many company leads do you think we</a:t>
            </a:r>
          </a:p>
        </p:txBody>
      </p:sp>
      <p:sp>
        <p:nvSpPr>
          <p:cNvPr id="22545" name="TextBox 26"/>
          <p:cNvSpPr txBox="1">
            <a:spLocks noChangeArrowheads="1"/>
          </p:cNvSpPr>
          <p:nvPr/>
        </p:nvSpPr>
        <p:spPr bwMode="auto">
          <a:xfrm rot="762847">
            <a:off x="3641725" y="4010025"/>
            <a:ext cx="3597275" cy="400050"/>
          </a:xfrm>
          <a:prstGeom prst="rect">
            <a:avLst/>
          </a:prstGeom>
          <a:noFill/>
          <a:ln w="9525">
            <a:noFill/>
            <a:miter lim="800000"/>
            <a:headEnd/>
            <a:tailEnd/>
          </a:ln>
        </p:spPr>
        <p:txBody>
          <a:bodyPr>
            <a:spAutoFit/>
          </a:bodyPr>
          <a:lstStyle/>
          <a:p>
            <a:r>
              <a:rPr lang="en-US" sz="2000">
                <a:latin typeface="IrisUPC" pitchFamily="34" charset="-34"/>
                <a:cs typeface="IrisUPC" pitchFamily="34" charset="-34"/>
              </a:rPr>
              <a:t>would give you? At what split?</a:t>
            </a:r>
          </a:p>
        </p:txBody>
      </p:sp>
      <p:sp>
        <p:nvSpPr>
          <p:cNvPr id="22546" name="TextBox 27"/>
          <p:cNvSpPr txBox="1">
            <a:spLocks noChangeArrowheads="1"/>
          </p:cNvSpPr>
          <p:nvPr/>
        </p:nvSpPr>
        <p:spPr bwMode="auto">
          <a:xfrm rot="762847">
            <a:off x="3581400" y="4200525"/>
            <a:ext cx="3597275" cy="400050"/>
          </a:xfrm>
          <a:prstGeom prst="rect">
            <a:avLst/>
          </a:prstGeom>
          <a:noFill/>
          <a:ln w="9525">
            <a:noFill/>
            <a:miter lim="800000"/>
            <a:headEnd/>
            <a:tailEnd/>
          </a:ln>
        </p:spPr>
        <p:txBody>
          <a:bodyPr>
            <a:spAutoFit/>
          </a:bodyPr>
          <a:lstStyle/>
          <a:p>
            <a:r>
              <a:rPr lang="en-US" sz="2000">
                <a:latin typeface="IrisUPC" pitchFamily="34" charset="-34"/>
                <a:cs typeface="IrisUPC" pitchFamily="34" charset="-34"/>
              </a:rPr>
              <a:t>Do you have monthly fees? E&amp;O fees? Others?</a:t>
            </a:r>
          </a:p>
        </p:txBody>
      </p:sp>
      <p:sp>
        <p:nvSpPr>
          <p:cNvPr id="22547" name="TextBox 28"/>
          <p:cNvSpPr txBox="1">
            <a:spLocks noChangeArrowheads="1"/>
          </p:cNvSpPr>
          <p:nvPr/>
        </p:nvSpPr>
        <p:spPr bwMode="auto">
          <a:xfrm rot="762847">
            <a:off x="3565525" y="4391025"/>
            <a:ext cx="3597275" cy="400050"/>
          </a:xfrm>
          <a:prstGeom prst="rect">
            <a:avLst/>
          </a:prstGeom>
          <a:noFill/>
          <a:ln w="9525">
            <a:noFill/>
            <a:miter lim="800000"/>
            <a:headEnd/>
            <a:tailEnd/>
          </a:ln>
        </p:spPr>
        <p:txBody>
          <a:bodyPr>
            <a:spAutoFit/>
          </a:bodyPr>
          <a:lstStyle/>
          <a:p>
            <a:r>
              <a:rPr lang="en-US" sz="2000">
                <a:latin typeface="IrisUPC" pitchFamily="34" charset="-34"/>
                <a:cs typeface="IrisUPC" pitchFamily="34" charset="-34"/>
              </a:rPr>
              <a:t>Are you reimbursed for marking or an assistant?</a:t>
            </a:r>
          </a:p>
        </p:txBody>
      </p:sp>
      <p:sp>
        <p:nvSpPr>
          <p:cNvPr id="22548" name="TextBox 29"/>
          <p:cNvSpPr txBox="1">
            <a:spLocks noChangeArrowheads="1"/>
          </p:cNvSpPr>
          <p:nvPr/>
        </p:nvSpPr>
        <p:spPr bwMode="auto">
          <a:xfrm rot="762847">
            <a:off x="3505200" y="4619625"/>
            <a:ext cx="3597275" cy="400050"/>
          </a:xfrm>
          <a:prstGeom prst="rect">
            <a:avLst/>
          </a:prstGeom>
          <a:noFill/>
          <a:ln w="9525">
            <a:noFill/>
            <a:miter lim="800000"/>
            <a:headEnd/>
            <a:tailEnd/>
          </a:ln>
        </p:spPr>
        <p:txBody>
          <a:bodyPr>
            <a:spAutoFit/>
          </a:bodyPr>
          <a:lstStyle/>
          <a:p>
            <a:r>
              <a:rPr lang="en-US" sz="2000">
                <a:latin typeface="IrisUPC" pitchFamily="34" charset="-34"/>
                <a:cs typeface="IrisUPC" pitchFamily="34" charset="-34"/>
              </a:rPr>
              <a:t>What can we do?</a:t>
            </a:r>
          </a:p>
        </p:txBody>
      </p:sp>
      <p:sp>
        <p:nvSpPr>
          <p:cNvPr id="22549" name="TextBox 30"/>
          <p:cNvSpPr txBox="1">
            <a:spLocks noChangeArrowheads="1"/>
          </p:cNvSpPr>
          <p:nvPr/>
        </p:nvSpPr>
        <p:spPr bwMode="auto">
          <a:xfrm rot="762847">
            <a:off x="3489325" y="4810125"/>
            <a:ext cx="3597275" cy="400050"/>
          </a:xfrm>
          <a:prstGeom prst="rect">
            <a:avLst/>
          </a:prstGeom>
          <a:noFill/>
          <a:ln w="9525">
            <a:noFill/>
            <a:miter lim="800000"/>
            <a:headEnd/>
            <a:tailEnd/>
          </a:ln>
        </p:spPr>
        <p:txBody>
          <a:bodyPr>
            <a:spAutoFit/>
          </a:bodyPr>
          <a:lstStyle/>
          <a:p>
            <a:r>
              <a:rPr lang="en-US" sz="2000">
                <a:latin typeface="IrisUPC" pitchFamily="34" charset="-34"/>
                <a:cs typeface="IrisUPC" pitchFamily="34" charset="-34"/>
              </a:rPr>
              <a:t>Do you use a desk or office at your brokerage?</a:t>
            </a:r>
          </a:p>
        </p:txBody>
      </p:sp>
      <p:sp>
        <p:nvSpPr>
          <p:cNvPr id="22550" name="TextBox 31"/>
          <p:cNvSpPr txBox="1">
            <a:spLocks noChangeArrowheads="1"/>
          </p:cNvSpPr>
          <p:nvPr/>
        </p:nvSpPr>
        <p:spPr bwMode="auto">
          <a:xfrm rot="762847">
            <a:off x="3429000" y="5000625"/>
            <a:ext cx="3597275" cy="400050"/>
          </a:xfrm>
          <a:prstGeom prst="rect">
            <a:avLst/>
          </a:prstGeom>
          <a:noFill/>
          <a:ln w="9525">
            <a:noFill/>
            <a:miter lim="800000"/>
            <a:headEnd/>
            <a:tailEnd/>
          </a:ln>
        </p:spPr>
        <p:txBody>
          <a:bodyPr>
            <a:spAutoFit/>
          </a:bodyPr>
          <a:lstStyle/>
          <a:p>
            <a:r>
              <a:rPr lang="en-US" sz="2000">
                <a:latin typeface="IrisUPC" pitchFamily="34" charset="-34"/>
                <a:cs typeface="IrisUPC" pitchFamily="34" charset="-34"/>
              </a:rPr>
              <a:t>Do they charge a fee?</a:t>
            </a:r>
          </a:p>
        </p:txBody>
      </p:sp>
      <p:sp>
        <p:nvSpPr>
          <p:cNvPr id="22551" name="TextBox 32"/>
          <p:cNvSpPr txBox="1">
            <a:spLocks noChangeArrowheads="1"/>
          </p:cNvSpPr>
          <p:nvPr/>
        </p:nvSpPr>
        <p:spPr bwMode="auto">
          <a:xfrm rot="762847">
            <a:off x="3413125" y="5229225"/>
            <a:ext cx="3597275" cy="400050"/>
          </a:xfrm>
          <a:prstGeom prst="rect">
            <a:avLst/>
          </a:prstGeom>
          <a:noFill/>
          <a:ln w="9525">
            <a:noFill/>
            <a:miter lim="800000"/>
            <a:headEnd/>
            <a:tailEnd/>
          </a:ln>
        </p:spPr>
        <p:txBody>
          <a:bodyPr>
            <a:spAutoFit/>
          </a:bodyPr>
          <a:lstStyle/>
          <a:p>
            <a:r>
              <a:rPr lang="en-US" sz="2000">
                <a:latin typeface="IrisUPC" pitchFamily="34" charset="-34"/>
                <a:cs typeface="IrisUPC" pitchFamily="34" charset="-34"/>
              </a:rPr>
              <a:t>How much did you pay for business cards,</a:t>
            </a:r>
          </a:p>
        </p:txBody>
      </p:sp>
      <p:sp>
        <p:nvSpPr>
          <p:cNvPr id="22552" name="TextBox 33"/>
          <p:cNvSpPr txBox="1">
            <a:spLocks noChangeArrowheads="1"/>
          </p:cNvSpPr>
          <p:nvPr/>
        </p:nvSpPr>
        <p:spPr bwMode="auto">
          <a:xfrm rot="762847">
            <a:off x="3352800" y="5457825"/>
            <a:ext cx="3597275" cy="400050"/>
          </a:xfrm>
          <a:prstGeom prst="rect">
            <a:avLst/>
          </a:prstGeom>
          <a:noFill/>
          <a:ln w="9525">
            <a:noFill/>
            <a:miter lim="800000"/>
            <a:headEnd/>
            <a:tailEnd/>
          </a:ln>
        </p:spPr>
        <p:txBody>
          <a:bodyPr>
            <a:spAutoFit/>
          </a:bodyPr>
          <a:lstStyle/>
          <a:p>
            <a:r>
              <a:rPr lang="en-US" sz="2000">
                <a:latin typeface="IrisUPC" pitchFamily="34" charset="-34"/>
                <a:cs typeface="IrisUPC" pitchFamily="34" charset="-34"/>
              </a:rPr>
              <a:t>signs, and sign placement?</a:t>
            </a:r>
          </a:p>
        </p:txBody>
      </p:sp>
      <p:sp>
        <p:nvSpPr>
          <p:cNvPr id="22553" name="TextBox 34"/>
          <p:cNvSpPr txBox="1">
            <a:spLocks noChangeArrowheads="1"/>
          </p:cNvSpPr>
          <p:nvPr/>
        </p:nvSpPr>
        <p:spPr bwMode="auto">
          <a:xfrm rot="762847">
            <a:off x="3336925" y="5648325"/>
            <a:ext cx="3597275" cy="400050"/>
          </a:xfrm>
          <a:prstGeom prst="rect">
            <a:avLst/>
          </a:prstGeom>
          <a:noFill/>
          <a:ln w="9525">
            <a:noFill/>
            <a:miter lim="800000"/>
            <a:headEnd/>
            <a:tailEnd/>
          </a:ln>
        </p:spPr>
        <p:txBody>
          <a:bodyPr>
            <a:spAutoFit/>
          </a:bodyPr>
          <a:lstStyle/>
          <a:p>
            <a:r>
              <a:rPr lang="en-US" sz="2000">
                <a:latin typeface="IrisUPC" pitchFamily="34" charset="-34"/>
                <a:cs typeface="IrisUPC" pitchFamily="34" charset="-34"/>
              </a:rPr>
              <a:t>Do you pay for your own CRM?</a:t>
            </a:r>
          </a:p>
        </p:txBody>
      </p:sp>
      <p:sp>
        <p:nvSpPr>
          <p:cNvPr id="22554" name="TextBox 35"/>
          <p:cNvSpPr txBox="1">
            <a:spLocks noChangeArrowheads="1"/>
          </p:cNvSpPr>
          <p:nvPr/>
        </p:nvSpPr>
        <p:spPr bwMode="auto">
          <a:xfrm rot="762847">
            <a:off x="3276600" y="5838825"/>
            <a:ext cx="3597275" cy="400050"/>
          </a:xfrm>
          <a:prstGeom prst="rect">
            <a:avLst/>
          </a:prstGeom>
          <a:noFill/>
          <a:ln w="9525">
            <a:noFill/>
            <a:miter lim="800000"/>
            <a:headEnd/>
            <a:tailEnd/>
          </a:ln>
        </p:spPr>
        <p:txBody>
          <a:bodyPr>
            <a:spAutoFit/>
          </a:bodyPr>
          <a:lstStyle/>
          <a:p>
            <a:r>
              <a:rPr lang="en-US" sz="2000">
                <a:latin typeface="IrisUPC" pitchFamily="34" charset="-34"/>
                <a:cs typeface="IrisUPC" pitchFamily="34" charset="-34"/>
              </a:rPr>
              <a:t>Have you seen WeichertPro?</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3" name="Picture 3"/>
          <p:cNvPicPr>
            <a:picLocks noChangeAspect="1" noChangeArrowheads="1"/>
          </p:cNvPicPr>
          <p:nvPr/>
        </p:nvPicPr>
        <p:blipFill>
          <a:blip r:embed="rId2" cstate="print"/>
          <a:srcRect/>
          <a:stretch>
            <a:fillRect/>
          </a:stretch>
        </p:blipFill>
        <p:spPr bwMode="auto">
          <a:xfrm>
            <a:off x="238125" y="228600"/>
            <a:ext cx="8669338" cy="5783263"/>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76200"/>
            <a:ext cx="8229600" cy="1143000"/>
          </a:xfrm>
        </p:spPr>
        <p:txBody>
          <a:bodyPr/>
          <a:lstStyle/>
          <a:p>
            <a:r>
              <a:rPr lang="en-US" sz="4000" b="1" smtClean="0"/>
              <a:t>Any Questions or </a:t>
            </a:r>
            <a:br>
              <a:rPr lang="en-US" sz="4000" b="1" smtClean="0"/>
            </a:br>
            <a:r>
              <a:rPr lang="en-US" sz="4000" b="1" smtClean="0"/>
              <a:t>Comments so far?</a:t>
            </a:r>
          </a:p>
        </p:txBody>
      </p:sp>
      <p:sp>
        <p:nvSpPr>
          <p:cNvPr id="24579" name="Content Placeholder 3"/>
          <p:cNvSpPr>
            <a:spLocks noGrp="1"/>
          </p:cNvSpPr>
          <p:nvPr>
            <p:ph idx="1"/>
          </p:nvPr>
        </p:nvSpPr>
        <p:spPr>
          <a:xfrm>
            <a:off x="838200" y="2362200"/>
            <a:ext cx="4267200" cy="3352800"/>
          </a:xfrm>
        </p:spPr>
        <p:txBody>
          <a:bodyPr/>
          <a:lstStyle/>
          <a:p>
            <a:pPr marL="0" indent="0">
              <a:buFont typeface="Arial" charset="0"/>
              <a:buNone/>
            </a:pPr>
            <a:r>
              <a:rPr lang="en-US" i="1" smtClean="0"/>
              <a:t>Please write your questions in the Question and Answer box of the Webinar Toolbar now</a:t>
            </a:r>
          </a:p>
        </p:txBody>
      </p:sp>
      <p:sp>
        <p:nvSpPr>
          <p:cNvPr id="5" name="Rectangle 6"/>
          <p:cNvSpPr>
            <a:spLocks noChangeArrowheads="1"/>
          </p:cNvSpPr>
          <p:nvPr/>
        </p:nvSpPr>
        <p:spPr bwMode="auto">
          <a:xfrm>
            <a:off x="5181600" y="1828800"/>
            <a:ext cx="2895600" cy="609600"/>
          </a:xfrm>
          <a:prstGeom prst="rect">
            <a:avLst/>
          </a:prstGeom>
          <a:noFill/>
          <a:ln w="9525">
            <a:noFill/>
            <a:miter lim="800000"/>
            <a:headEnd/>
            <a:tailEnd/>
          </a:ln>
          <a:effectLst/>
        </p:spPr>
        <p:txBody>
          <a:bodyPr anchor="ctr"/>
          <a:lstStyle/>
          <a:p>
            <a:pPr fontAlgn="auto">
              <a:spcBef>
                <a:spcPts val="0"/>
              </a:spcBef>
              <a:spcAft>
                <a:spcPts val="0"/>
              </a:spcAft>
              <a:defRPr/>
            </a:pPr>
            <a:r>
              <a:rPr lang="en-US" sz="2800" b="1" dirty="0">
                <a:solidFill>
                  <a:schemeClr val="tx2"/>
                </a:solidFill>
                <a:effectLst>
                  <a:outerShdw blurRad="38100" dist="38100" dir="2700000" algn="tl">
                    <a:srgbClr val="C0C0C0"/>
                  </a:outerShdw>
                </a:effectLst>
                <a:latin typeface="Garamond" pitchFamily="18" charset="0"/>
              </a:rPr>
              <a:t>Webinar Toolbar</a:t>
            </a:r>
          </a:p>
        </p:txBody>
      </p:sp>
      <p:pic>
        <p:nvPicPr>
          <p:cNvPr id="24581" name="Picture 3"/>
          <p:cNvPicPr>
            <a:picLocks noChangeAspect="1" noChangeArrowheads="1"/>
          </p:cNvPicPr>
          <p:nvPr/>
        </p:nvPicPr>
        <p:blipFill>
          <a:blip r:embed="rId2" cstate="print"/>
          <a:srcRect l="77835" t="36270" b="55122"/>
          <a:stretch>
            <a:fillRect/>
          </a:stretch>
        </p:blipFill>
        <p:spPr bwMode="auto">
          <a:xfrm>
            <a:off x="5029200" y="2425700"/>
            <a:ext cx="3048000" cy="1016000"/>
          </a:xfrm>
          <a:prstGeom prst="rect">
            <a:avLst/>
          </a:prstGeom>
          <a:noFill/>
          <a:ln w="9525">
            <a:noFill/>
            <a:miter lim="800000"/>
            <a:headEnd/>
            <a:tailEnd/>
          </a:ln>
        </p:spPr>
      </p:pic>
      <p:pic>
        <p:nvPicPr>
          <p:cNvPr id="24582" name="Picture 5"/>
          <p:cNvPicPr>
            <a:picLocks noChangeAspect="1" noChangeArrowheads="1"/>
          </p:cNvPicPr>
          <p:nvPr/>
        </p:nvPicPr>
        <p:blipFill>
          <a:blip r:embed="rId3" cstate="print"/>
          <a:srcRect t="40727" b="16606"/>
          <a:stretch>
            <a:fillRect/>
          </a:stretch>
        </p:blipFill>
        <p:spPr bwMode="auto">
          <a:xfrm>
            <a:off x="4800600" y="3429000"/>
            <a:ext cx="3276600" cy="1911350"/>
          </a:xfrm>
          <a:prstGeom prst="rect">
            <a:avLst/>
          </a:prstGeom>
          <a:noFill/>
          <a:ln w="9525">
            <a:noFill/>
            <a:miter lim="800000"/>
            <a:headEnd/>
            <a:tailEnd/>
          </a:ln>
        </p:spPr>
      </p:pic>
      <p:pic>
        <p:nvPicPr>
          <p:cNvPr id="24583" name="Picture 5"/>
          <p:cNvPicPr>
            <a:picLocks noChangeAspect="1" noChangeArrowheads="1"/>
          </p:cNvPicPr>
          <p:nvPr/>
        </p:nvPicPr>
        <p:blipFill>
          <a:blip r:embed="rId4" cstate="print"/>
          <a:srcRect b="-5"/>
          <a:stretch>
            <a:fillRect/>
          </a:stretch>
        </p:blipFill>
        <p:spPr bwMode="auto">
          <a:xfrm>
            <a:off x="4795838" y="2438400"/>
            <a:ext cx="385762" cy="1287463"/>
          </a:xfrm>
          <a:prstGeom prst="rect">
            <a:avLst/>
          </a:prstGeom>
          <a:noFill/>
          <a:ln w="9525">
            <a:noFill/>
            <a:miter lim="800000"/>
            <a:headEnd/>
            <a:tailEnd/>
          </a:ln>
        </p:spPr>
      </p:pic>
      <p:cxnSp>
        <p:nvCxnSpPr>
          <p:cNvPr id="24584" name="Straight Arrow Connector 7"/>
          <p:cNvCxnSpPr>
            <a:cxnSpLocks noChangeShapeType="1"/>
          </p:cNvCxnSpPr>
          <p:nvPr/>
        </p:nvCxnSpPr>
        <p:spPr bwMode="auto">
          <a:xfrm>
            <a:off x="3962400" y="4267200"/>
            <a:ext cx="1219200" cy="539750"/>
          </a:xfrm>
          <a:prstGeom prst="straightConnector1">
            <a:avLst/>
          </a:prstGeom>
          <a:noFill/>
          <a:ln w="38100" algn="ctr">
            <a:solidFill>
              <a:srgbClr val="C00000"/>
            </a:solidFill>
            <a:round/>
            <a:headEnd/>
            <a:tailEnd type="arrow" w="med" len="med"/>
          </a:ln>
        </p:spPr>
      </p:cxn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7" descr="https://lh5.googleusercontent.com/-UgjF4GgIYYk/T_iL6n5GiDI/AAAAAAAAABc/OHnKW7-n-yk/w800-h800/ann.png"/>
          <p:cNvPicPr>
            <a:picLocks noChangeAspect="1" noChangeArrowheads="1"/>
          </p:cNvPicPr>
          <p:nvPr/>
        </p:nvPicPr>
        <p:blipFill>
          <a:blip r:embed="rId2" cstate="print"/>
          <a:srcRect/>
          <a:stretch>
            <a:fillRect/>
          </a:stretch>
        </p:blipFill>
        <p:spPr bwMode="auto">
          <a:xfrm>
            <a:off x="5538788" y="1524000"/>
            <a:ext cx="3605212" cy="4686300"/>
          </a:xfrm>
          <a:prstGeom prst="rect">
            <a:avLst/>
          </a:prstGeom>
          <a:noFill/>
          <a:ln w="9525">
            <a:noFill/>
            <a:miter lim="800000"/>
            <a:headEnd/>
            <a:tailEnd/>
          </a:ln>
        </p:spPr>
      </p:pic>
      <p:sp>
        <p:nvSpPr>
          <p:cNvPr id="25603" name="Title 1"/>
          <p:cNvSpPr>
            <a:spLocks noGrp="1"/>
          </p:cNvSpPr>
          <p:nvPr>
            <p:ph type="title"/>
          </p:nvPr>
        </p:nvSpPr>
        <p:spPr>
          <a:xfrm>
            <a:off x="457200" y="152400"/>
            <a:ext cx="8229600" cy="1143000"/>
          </a:xfrm>
        </p:spPr>
        <p:txBody>
          <a:bodyPr/>
          <a:lstStyle/>
          <a:p>
            <a:pPr eaLnBrk="1" hangingPunct="1"/>
            <a:r>
              <a:rPr lang="en-US" sz="4000" b="1" smtClean="0"/>
              <a:t>Example #2: Jane Agent</a:t>
            </a:r>
          </a:p>
        </p:txBody>
      </p:sp>
      <p:sp>
        <p:nvSpPr>
          <p:cNvPr id="4" name="TextBox 3"/>
          <p:cNvSpPr txBox="1"/>
          <p:nvPr/>
        </p:nvSpPr>
        <p:spPr>
          <a:xfrm>
            <a:off x="381000" y="1187450"/>
            <a:ext cx="5334000" cy="4908550"/>
          </a:xfrm>
          <a:prstGeom prst="rect">
            <a:avLst/>
          </a:prstGeom>
          <a:noFill/>
        </p:spPr>
        <p:txBody>
          <a:bodyPr>
            <a:spAutoFit/>
          </a:bodyPr>
          <a:lstStyle/>
          <a:p>
            <a:pPr marL="404813" indent="-404813">
              <a:spcAft>
                <a:spcPts val="600"/>
              </a:spcAft>
              <a:buFont typeface="Arial" pitchFamily="34" charset="0"/>
              <a:buChar char="•"/>
              <a:defRPr/>
            </a:pPr>
            <a:r>
              <a:rPr lang="en-US" sz="2400" dirty="0">
                <a:latin typeface="+mn-lt"/>
              </a:rPr>
              <a:t>Age 37</a:t>
            </a:r>
          </a:p>
          <a:p>
            <a:pPr marL="404813" indent="-404813">
              <a:spcAft>
                <a:spcPts val="600"/>
              </a:spcAft>
              <a:buFont typeface="Arial" pitchFamily="34" charset="0"/>
              <a:buChar char="•"/>
              <a:defRPr/>
            </a:pPr>
            <a:r>
              <a:rPr lang="en-US" sz="2400" dirty="0">
                <a:latin typeface="+mn-lt"/>
              </a:rPr>
              <a:t>5</a:t>
            </a:r>
            <a:r>
              <a:rPr lang="en-US" sz="2400" baseline="30000" dirty="0">
                <a:latin typeface="+mn-lt"/>
              </a:rPr>
              <a:t>th</a:t>
            </a:r>
            <a:r>
              <a:rPr lang="en-US" sz="2400" dirty="0">
                <a:latin typeface="+mn-lt"/>
              </a:rPr>
              <a:t> year in the business</a:t>
            </a:r>
          </a:p>
          <a:p>
            <a:pPr marL="404813" indent="-404813">
              <a:spcAft>
                <a:spcPts val="600"/>
              </a:spcAft>
              <a:buFont typeface="Arial" pitchFamily="34" charset="0"/>
              <a:buChar char="•"/>
              <a:defRPr/>
            </a:pPr>
            <a:r>
              <a:rPr lang="en-US" sz="2400" dirty="0">
                <a:latin typeface="+mn-lt"/>
              </a:rPr>
              <a:t>Has been at Keller Williams since she started. Thinks the “traditional companies” take too much</a:t>
            </a:r>
          </a:p>
          <a:p>
            <a:pPr marL="404813" indent="-404813">
              <a:spcAft>
                <a:spcPts val="600"/>
              </a:spcAft>
              <a:buFont typeface="Arial" pitchFamily="34" charset="0"/>
              <a:buChar char="•"/>
              <a:defRPr/>
            </a:pPr>
            <a:r>
              <a:rPr lang="en-US" sz="2400" dirty="0">
                <a:latin typeface="+mn-lt"/>
              </a:rPr>
              <a:t>Sold approximately 3.5-4 million in the last 12 months</a:t>
            </a:r>
          </a:p>
          <a:p>
            <a:pPr marL="404813" indent="-404813">
              <a:spcAft>
                <a:spcPts val="600"/>
              </a:spcAft>
              <a:buFont typeface="Arial" pitchFamily="34" charset="0"/>
              <a:buChar char="•"/>
              <a:defRPr/>
            </a:pPr>
            <a:r>
              <a:rPr lang="en-US" sz="2400" dirty="0">
                <a:latin typeface="+mn-lt"/>
              </a:rPr>
              <a:t>Mostly based on personal network referrals, some open houses, and some past client referrals.</a:t>
            </a:r>
          </a:p>
          <a:p>
            <a:pPr marL="404813" indent="-404813">
              <a:spcAft>
                <a:spcPts val="600"/>
              </a:spcAft>
              <a:buFont typeface="Arial" pitchFamily="34" charset="0"/>
              <a:buChar char="•"/>
              <a:defRPr/>
            </a:pPr>
            <a:r>
              <a:rPr lang="en-US" sz="2400" dirty="0">
                <a:latin typeface="+mn-lt"/>
              </a:rPr>
              <a:t>Does some mail (just listed, just sold, free home estimates, etc.)</a:t>
            </a:r>
          </a:p>
        </p:txBody>
      </p:sp>
      <p:pic>
        <p:nvPicPr>
          <p:cNvPr id="25605" name="Picture 9" descr="http://www.justclickprintonline.com/wp-content/uploads/2013/05/name-badges-0003-small.png"/>
          <p:cNvPicPr>
            <a:picLocks noChangeAspect="1" noChangeArrowheads="1"/>
          </p:cNvPicPr>
          <p:nvPr/>
        </p:nvPicPr>
        <p:blipFill>
          <a:blip r:embed="rId3" cstate="print"/>
          <a:srcRect/>
          <a:stretch>
            <a:fillRect/>
          </a:stretch>
        </p:blipFill>
        <p:spPr bwMode="auto">
          <a:xfrm rot="738212">
            <a:off x="7188200" y="4090988"/>
            <a:ext cx="527050" cy="2968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i.huffpost.com/gen/804054/images/o-DESK-facebook.jpg"/>
          <p:cNvPicPr>
            <a:picLocks noChangeAspect="1" noChangeArrowheads="1"/>
          </p:cNvPicPr>
          <p:nvPr/>
        </p:nvPicPr>
        <p:blipFill>
          <a:blip r:embed="rId2" cstate="print"/>
          <a:srcRect l="13628" b="2222"/>
          <a:stretch>
            <a:fillRect/>
          </a:stretch>
        </p:blipFill>
        <p:spPr bwMode="auto">
          <a:xfrm>
            <a:off x="0" y="0"/>
            <a:ext cx="9144000" cy="6858000"/>
          </a:xfrm>
          <a:prstGeom prst="rect">
            <a:avLst/>
          </a:prstGeom>
          <a:noFill/>
          <a:ln w="9525">
            <a:noFill/>
            <a:miter lim="800000"/>
            <a:headEnd/>
            <a:tailEnd/>
          </a:ln>
        </p:spPr>
      </p:pic>
      <p:sp>
        <p:nvSpPr>
          <p:cNvPr id="26627" name="TextBox 4"/>
          <p:cNvSpPr txBox="1">
            <a:spLocks noChangeArrowheads="1"/>
          </p:cNvSpPr>
          <p:nvPr/>
        </p:nvSpPr>
        <p:spPr bwMode="auto">
          <a:xfrm rot="764968">
            <a:off x="4214813" y="1128713"/>
            <a:ext cx="1768475" cy="400050"/>
          </a:xfrm>
          <a:prstGeom prst="rect">
            <a:avLst/>
          </a:prstGeom>
          <a:noFill/>
          <a:ln w="9525">
            <a:noFill/>
            <a:miter lim="800000"/>
            <a:headEnd/>
            <a:tailEnd/>
          </a:ln>
        </p:spPr>
        <p:txBody>
          <a:bodyPr>
            <a:spAutoFit/>
          </a:bodyPr>
          <a:lstStyle/>
          <a:p>
            <a:r>
              <a:rPr lang="en-US" sz="2000">
                <a:latin typeface="IrisUPC" pitchFamily="34" charset="-34"/>
                <a:cs typeface="IrisUPC" pitchFamily="34" charset="-34"/>
              </a:rPr>
              <a:t>Volume sold last year:</a:t>
            </a:r>
          </a:p>
        </p:txBody>
      </p:sp>
      <p:sp>
        <p:nvSpPr>
          <p:cNvPr id="26628" name="TextBox 6"/>
          <p:cNvSpPr txBox="1">
            <a:spLocks noChangeArrowheads="1"/>
          </p:cNvSpPr>
          <p:nvPr/>
        </p:nvSpPr>
        <p:spPr bwMode="auto">
          <a:xfrm rot="764968">
            <a:off x="4157663" y="1265238"/>
            <a:ext cx="1146175" cy="400050"/>
          </a:xfrm>
          <a:prstGeom prst="rect">
            <a:avLst/>
          </a:prstGeom>
          <a:noFill/>
          <a:ln w="9525">
            <a:noFill/>
            <a:miter lim="800000"/>
            <a:headEnd/>
            <a:tailEnd/>
          </a:ln>
        </p:spPr>
        <p:txBody>
          <a:bodyPr>
            <a:spAutoFit/>
          </a:bodyPr>
          <a:lstStyle/>
          <a:p>
            <a:r>
              <a:rPr lang="en-US" sz="2000">
                <a:latin typeface="IrisUPC" pitchFamily="34" charset="-34"/>
                <a:cs typeface="IrisUPC" pitchFamily="34" charset="-34"/>
              </a:rPr>
              <a:t>Current Split:</a:t>
            </a:r>
          </a:p>
        </p:txBody>
      </p:sp>
      <p:sp>
        <p:nvSpPr>
          <p:cNvPr id="26629" name="TextBox 8"/>
          <p:cNvSpPr txBox="1">
            <a:spLocks noChangeArrowheads="1"/>
          </p:cNvSpPr>
          <p:nvPr/>
        </p:nvSpPr>
        <p:spPr bwMode="auto">
          <a:xfrm rot="764968">
            <a:off x="4087813" y="1612900"/>
            <a:ext cx="2528887" cy="400050"/>
          </a:xfrm>
          <a:prstGeom prst="rect">
            <a:avLst/>
          </a:prstGeom>
          <a:noFill/>
          <a:ln w="9525">
            <a:noFill/>
            <a:miter lim="800000"/>
            <a:headEnd/>
            <a:tailEnd/>
          </a:ln>
        </p:spPr>
        <p:txBody>
          <a:bodyPr>
            <a:spAutoFit/>
          </a:bodyPr>
          <a:lstStyle/>
          <a:p>
            <a:r>
              <a:rPr lang="en-US" sz="2000">
                <a:latin typeface="IrisUPC" pitchFamily="34" charset="-34"/>
                <a:cs typeface="IrisUPC" pitchFamily="34" charset="-34"/>
              </a:rPr>
              <a:t>Current Franchise/Royalty Fee:</a:t>
            </a:r>
          </a:p>
        </p:txBody>
      </p:sp>
      <p:sp>
        <p:nvSpPr>
          <p:cNvPr id="26630" name="TextBox 10"/>
          <p:cNvSpPr txBox="1">
            <a:spLocks noChangeArrowheads="1"/>
          </p:cNvSpPr>
          <p:nvPr/>
        </p:nvSpPr>
        <p:spPr bwMode="auto">
          <a:xfrm rot="762847">
            <a:off x="4054475" y="1892300"/>
            <a:ext cx="3179763" cy="400050"/>
          </a:xfrm>
          <a:prstGeom prst="rect">
            <a:avLst/>
          </a:prstGeom>
          <a:noFill/>
          <a:ln w="9525">
            <a:noFill/>
            <a:miter lim="800000"/>
            <a:headEnd/>
            <a:tailEnd/>
          </a:ln>
        </p:spPr>
        <p:txBody>
          <a:bodyPr>
            <a:spAutoFit/>
          </a:bodyPr>
          <a:lstStyle/>
          <a:p>
            <a:r>
              <a:rPr lang="en-US" sz="2000">
                <a:latin typeface="IrisUPC" pitchFamily="34" charset="-34"/>
                <a:cs typeface="IrisUPC" pitchFamily="34" charset="-34"/>
              </a:rPr>
              <a:t>Current local tax payback/alternate fees:</a:t>
            </a:r>
          </a:p>
        </p:txBody>
      </p:sp>
      <p:sp>
        <p:nvSpPr>
          <p:cNvPr id="26631" name="TextBox 12"/>
          <p:cNvSpPr txBox="1">
            <a:spLocks noChangeArrowheads="1"/>
          </p:cNvSpPr>
          <p:nvPr/>
        </p:nvSpPr>
        <p:spPr bwMode="auto">
          <a:xfrm rot="762847">
            <a:off x="3967163" y="2097088"/>
            <a:ext cx="3179762" cy="400050"/>
          </a:xfrm>
          <a:prstGeom prst="rect">
            <a:avLst/>
          </a:prstGeom>
          <a:noFill/>
          <a:ln w="9525">
            <a:noFill/>
            <a:miter lim="800000"/>
            <a:headEnd/>
            <a:tailEnd/>
          </a:ln>
        </p:spPr>
        <p:txBody>
          <a:bodyPr>
            <a:spAutoFit/>
          </a:bodyPr>
          <a:lstStyle/>
          <a:p>
            <a:r>
              <a:rPr lang="en-US" sz="2000">
                <a:latin typeface="IrisUPC" pitchFamily="34" charset="-34"/>
                <a:cs typeface="IrisUPC" pitchFamily="34" charset="-34"/>
              </a:rPr>
              <a:t>How many transactions last year?</a:t>
            </a:r>
          </a:p>
        </p:txBody>
      </p:sp>
      <p:sp>
        <p:nvSpPr>
          <p:cNvPr id="26632" name="TextBox 15"/>
          <p:cNvSpPr txBox="1">
            <a:spLocks noChangeArrowheads="1"/>
          </p:cNvSpPr>
          <p:nvPr/>
        </p:nvSpPr>
        <p:spPr bwMode="auto">
          <a:xfrm rot="762847">
            <a:off x="3975100" y="2232025"/>
            <a:ext cx="2540000" cy="400050"/>
          </a:xfrm>
          <a:prstGeom prst="rect">
            <a:avLst/>
          </a:prstGeom>
          <a:noFill/>
          <a:ln w="9525">
            <a:noFill/>
            <a:miter lim="800000"/>
            <a:headEnd/>
            <a:tailEnd/>
          </a:ln>
        </p:spPr>
        <p:txBody>
          <a:bodyPr>
            <a:spAutoFit/>
          </a:bodyPr>
          <a:lstStyle/>
          <a:p>
            <a:r>
              <a:rPr lang="en-US" sz="2000">
                <a:latin typeface="IrisUPC" pitchFamily="34" charset="-34"/>
                <a:cs typeface="IrisUPC" pitchFamily="34" charset="-34"/>
              </a:rPr>
              <a:t>Was there a transaction per fee?</a:t>
            </a:r>
          </a:p>
        </p:txBody>
      </p:sp>
      <p:sp>
        <p:nvSpPr>
          <p:cNvPr id="26633" name="TextBox 17"/>
          <p:cNvSpPr txBox="1">
            <a:spLocks noChangeArrowheads="1"/>
          </p:cNvSpPr>
          <p:nvPr/>
        </p:nvSpPr>
        <p:spPr bwMode="auto">
          <a:xfrm rot="762847">
            <a:off x="3919538" y="2487613"/>
            <a:ext cx="2889250" cy="400050"/>
          </a:xfrm>
          <a:prstGeom prst="rect">
            <a:avLst/>
          </a:prstGeom>
          <a:noFill/>
          <a:ln w="9525">
            <a:noFill/>
            <a:miter lim="800000"/>
            <a:headEnd/>
            <a:tailEnd/>
          </a:ln>
        </p:spPr>
        <p:txBody>
          <a:bodyPr>
            <a:spAutoFit/>
          </a:bodyPr>
          <a:lstStyle/>
          <a:p>
            <a:r>
              <a:rPr lang="en-US" sz="2000">
                <a:latin typeface="IrisUPC" pitchFamily="34" charset="-34"/>
                <a:cs typeface="IrisUPC" pitchFamily="34" charset="-34"/>
              </a:rPr>
              <a:t>Where did most business come from?</a:t>
            </a:r>
          </a:p>
        </p:txBody>
      </p:sp>
      <p:sp>
        <p:nvSpPr>
          <p:cNvPr id="26634" name="TextBox 18"/>
          <p:cNvSpPr txBox="1">
            <a:spLocks noChangeArrowheads="1"/>
          </p:cNvSpPr>
          <p:nvPr/>
        </p:nvSpPr>
        <p:spPr bwMode="auto">
          <a:xfrm rot="762847">
            <a:off x="3902075" y="2603500"/>
            <a:ext cx="2238375" cy="400050"/>
          </a:xfrm>
          <a:prstGeom prst="rect">
            <a:avLst/>
          </a:prstGeom>
          <a:noFill/>
          <a:ln w="9525">
            <a:noFill/>
            <a:miter lim="800000"/>
            <a:headEnd/>
            <a:tailEnd/>
          </a:ln>
        </p:spPr>
        <p:txBody>
          <a:bodyPr>
            <a:spAutoFit/>
          </a:bodyPr>
          <a:lstStyle/>
          <a:p>
            <a:r>
              <a:rPr lang="en-US" sz="2000">
                <a:latin typeface="IrisUPC" pitchFamily="34" charset="-34"/>
                <a:cs typeface="IrisUPC" pitchFamily="34" charset="-34"/>
              </a:rPr>
              <a:t>Did that source have a cost?</a:t>
            </a:r>
          </a:p>
        </p:txBody>
      </p:sp>
      <p:sp>
        <p:nvSpPr>
          <p:cNvPr id="26635" name="TextBox 21"/>
          <p:cNvSpPr txBox="1">
            <a:spLocks noChangeArrowheads="1"/>
          </p:cNvSpPr>
          <p:nvPr/>
        </p:nvSpPr>
        <p:spPr bwMode="auto">
          <a:xfrm rot="762847">
            <a:off x="3810000" y="2943225"/>
            <a:ext cx="3597275" cy="400050"/>
          </a:xfrm>
          <a:prstGeom prst="rect">
            <a:avLst/>
          </a:prstGeom>
          <a:noFill/>
          <a:ln w="9525">
            <a:noFill/>
            <a:miter lim="800000"/>
            <a:headEnd/>
            <a:tailEnd/>
          </a:ln>
        </p:spPr>
        <p:txBody>
          <a:bodyPr>
            <a:spAutoFit/>
          </a:bodyPr>
          <a:lstStyle/>
          <a:p>
            <a:r>
              <a:rPr lang="en-US" sz="2000">
                <a:latin typeface="IrisUPC" pitchFamily="34" charset="-34"/>
                <a:cs typeface="IrisUPC" pitchFamily="34" charset="-34"/>
              </a:rPr>
              <a:t>What marketing/materials did company supply?</a:t>
            </a:r>
          </a:p>
        </p:txBody>
      </p:sp>
      <p:sp>
        <p:nvSpPr>
          <p:cNvPr id="33812" name="TextBox 22"/>
          <p:cNvSpPr txBox="1">
            <a:spLocks noChangeArrowheads="1"/>
          </p:cNvSpPr>
          <p:nvPr/>
        </p:nvSpPr>
        <p:spPr bwMode="auto">
          <a:xfrm>
            <a:off x="76200" y="6172200"/>
            <a:ext cx="4191000" cy="708025"/>
          </a:xfrm>
          <a:prstGeom prst="rect">
            <a:avLst/>
          </a:prstGeom>
          <a:noFill/>
          <a:ln w="9525">
            <a:noFill/>
            <a:miter lim="800000"/>
            <a:headEnd/>
            <a:tailEnd/>
          </a:ln>
        </p:spPr>
        <p:txBody>
          <a:bodyPr wrap="none">
            <a:spAutoFit/>
          </a:bodyPr>
          <a:lstStyle/>
          <a:p>
            <a:pPr>
              <a:defRPr/>
            </a:pPr>
            <a:r>
              <a:rPr lang="en-US" sz="4000" dirty="0">
                <a:latin typeface="+mn-lt"/>
                <a:cs typeface="Arial" pitchFamily="34" charset="0"/>
              </a:rPr>
              <a:t>It’s a Conversation.</a:t>
            </a:r>
          </a:p>
        </p:txBody>
      </p:sp>
      <p:sp>
        <p:nvSpPr>
          <p:cNvPr id="26637" name="TextBox 22"/>
          <p:cNvSpPr txBox="1">
            <a:spLocks noChangeArrowheads="1"/>
          </p:cNvSpPr>
          <p:nvPr/>
        </p:nvSpPr>
        <p:spPr bwMode="auto">
          <a:xfrm rot="762847">
            <a:off x="3794125" y="3171825"/>
            <a:ext cx="3597275" cy="400050"/>
          </a:xfrm>
          <a:prstGeom prst="rect">
            <a:avLst/>
          </a:prstGeom>
          <a:noFill/>
          <a:ln w="9525">
            <a:noFill/>
            <a:miter lim="800000"/>
            <a:headEnd/>
            <a:tailEnd/>
          </a:ln>
        </p:spPr>
        <p:txBody>
          <a:bodyPr>
            <a:spAutoFit/>
          </a:bodyPr>
          <a:lstStyle/>
          <a:p>
            <a:r>
              <a:rPr lang="en-US" sz="2000">
                <a:latin typeface="IrisUPC" pitchFamily="34" charset="-34"/>
                <a:cs typeface="IrisUPC" pitchFamily="34" charset="-34"/>
              </a:rPr>
              <a:t>Materials/Resources we provide for you:</a:t>
            </a:r>
          </a:p>
        </p:txBody>
      </p:sp>
      <p:sp>
        <p:nvSpPr>
          <p:cNvPr id="26638" name="TextBox 23"/>
          <p:cNvSpPr txBox="1">
            <a:spLocks noChangeArrowheads="1"/>
          </p:cNvSpPr>
          <p:nvPr/>
        </p:nvSpPr>
        <p:spPr bwMode="auto">
          <a:xfrm rot="762847">
            <a:off x="3733800" y="3362325"/>
            <a:ext cx="3597275" cy="400050"/>
          </a:xfrm>
          <a:prstGeom prst="rect">
            <a:avLst/>
          </a:prstGeom>
          <a:noFill/>
          <a:ln w="9525">
            <a:noFill/>
            <a:miter lim="800000"/>
            <a:headEnd/>
            <a:tailEnd/>
          </a:ln>
        </p:spPr>
        <p:txBody>
          <a:bodyPr>
            <a:spAutoFit/>
          </a:bodyPr>
          <a:lstStyle/>
          <a:p>
            <a:r>
              <a:rPr lang="en-US" sz="2000">
                <a:latin typeface="IrisUPC" pitchFamily="34" charset="-34"/>
                <a:cs typeface="IrisUPC" pitchFamily="34" charset="-34"/>
              </a:rPr>
              <a:t>Did you get any company leads?</a:t>
            </a:r>
          </a:p>
        </p:txBody>
      </p:sp>
      <p:sp>
        <p:nvSpPr>
          <p:cNvPr id="26639" name="TextBox 24"/>
          <p:cNvSpPr txBox="1">
            <a:spLocks noChangeArrowheads="1"/>
          </p:cNvSpPr>
          <p:nvPr/>
        </p:nvSpPr>
        <p:spPr bwMode="auto">
          <a:xfrm rot="762847">
            <a:off x="3717925" y="3590925"/>
            <a:ext cx="3597275" cy="400050"/>
          </a:xfrm>
          <a:prstGeom prst="rect">
            <a:avLst/>
          </a:prstGeom>
          <a:noFill/>
          <a:ln w="9525">
            <a:noFill/>
            <a:miter lim="800000"/>
            <a:headEnd/>
            <a:tailEnd/>
          </a:ln>
        </p:spPr>
        <p:txBody>
          <a:bodyPr>
            <a:spAutoFit/>
          </a:bodyPr>
          <a:lstStyle/>
          <a:p>
            <a:r>
              <a:rPr lang="en-US" sz="2000">
                <a:latin typeface="IrisUPC" pitchFamily="34" charset="-34"/>
                <a:cs typeface="IrisUPC" pitchFamily="34" charset="-34"/>
              </a:rPr>
              <a:t>At what split?</a:t>
            </a:r>
          </a:p>
        </p:txBody>
      </p:sp>
      <p:sp>
        <p:nvSpPr>
          <p:cNvPr id="26640" name="TextBox 25"/>
          <p:cNvSpPr txBox="1">
            <a:spLocks noChangeArrowheads="1"/>
          </p:cNvSpPr>
          <p:nvPr/>
        </p:nvSpPr>
        <p:spPr bwMode="auto">
          <a:xfrm rot="762847">
            <a:off x="3657600" y="3781425"/>
            <a:ext cx="3597275" cy="400050"/>
          </a:xfrm>
          <a:prstGeom prst="rect">
            <a:avLst/>
          </a:prstGeom>
          <a:noFill/>
          <a:ln w="9525">
            <a:noFill/>
            <a:miter lim="800000"/>
            <a:headEnd/>
            <a:tailEnd/>
          </a:ln>
        </p:spPr>
        <p:txBody>
          <a:bodyPr>
            <a:spAutoFit/>
          </a:bodyPr>
          <a:lstStyle/>
          <a:p>
            <a:r>
              <a:rPr lang="en-US" sz="2000">
                <a:latin typeface="IrisUPC" pitchFamily="34" charset="-34"/>
                <a:cs typeface="IrisUPC" pitchFamily="34" charset="-34"/>
              </a:rPr>
              <a:t>How many company leads do you think we</a:t>
            </a:r>
          </a:p>
        </p:txBody>
      </p:sp>
      <p:sp>
        <p:nvSpPr>
          <p:cNvPr id="26641" name="TextBox 26"/>
          <p:cNvSpPr txBox="1">
            <a:spLocks noChangeArrowheads="1"/>
          </p:cNvSpPr>
          <p:nvPr/>
        </p:nvSpPr>
        <p:spPr bwMode="auto">
          <a:xfrm rot="762847">
            <a:off x="3641725" y="4010025"/>
            <a:ext cx="3597275" cy="400050"/>
          </a:xfrm>
          <a:prstGeom prst="rect">
            <a:avLst/>
          </a:prstGeom>
          <a:noFill/>
          <a:ln w="9525">
            <a:noFill/>
            <a:miter lim="800000"/>
            <a:headEnd/>
            <a:tailEnd/>
          </a:ln>
        </p:spPr>
        <p:txBody>
          <a:bodyPr>
            <a:spAutoFit/>
          </a:bodyPr>
          <a:lstStyle/>
          <a:p>
            <a:r>
              <a:rPr lang="en-US" sz="2000">
                <a:latin typeface="IrisUPC" pitchFamily="34" charset="-34"/>
                <a:cs typeface="IrisUPC" pitchFamily="34" charset="-34"/>
              </a:rPr>
              <a:t>would give you? At what split?</a:t>
            </a:r>
          </a:p>
        </p:txBody>
      </p:sp>
      <p:sp>
        <p:nvSpPr>
          <p:cNvPr id="26642" name="TextBox 27"/>
          <p:cNvSpPr txBox="1">
            <a:spLocks noChangeArrowheads="1"/>
          </p:cNvSpPr>
          <p:nvPr/>
        </p:nvSpPr>
        <p:spPr bwMode="auto">
          <a:xfrm rot="762847">
            <a:off x="3581400" y="4200525"/>
            <a:ext cx="3597275" cy="400050"/>
          </a:xfrm>
          <a:prstGeom prst="rect">
            <a:avLst/>
          </a:prstGeom>
          <a:noFill/>
          <a:ln w="9525">
            <a:noFill/>
            <a:miter lim="800000"/>
            <a:headEnd/>
            <a:tailEnd/>
          </a:ln>
        </p:spPr>
        <p:txBody>
          <a:bodyPr>
            <a:spAutoFit/>
          </a:bodyPr>
          <a:lstStyle/>
          <a:p>
            <a:r>
              <a:rPr lang="en-US" sz="2000">
                <a:latin typeface="IrisUPC" pitchFamily="34" charset="-34"/>
                <a:cs typeface="IrisUPC" pitchFamily="34" charset="-34"/>
              </a:rPr>
              <a:t>Do you have monthly fees? E&amp;O fees? Others?</a:t>
            </a:r>
          </a:p>
        </p:txBody>
      </p:sp>
      <p:sp>
        <p:nvSpPr>
          <p:cNvPr id="26643" name="TextBox 28"/>
          <p:cNvSpPr txBox="1">
            <a:spLocks noChangeArrowheads="1"/>
          </p:cNvSpPr>
          <p:nvPr/>
        </p:nvSpPr>
        <p:spPr bwMode="auto">
          <a:xfrm rot="762847">
            <a:off x="3565525" y="4391025"/>
            <a:ext cx="3597275" cy="400050"/>
          </a:xfrm>
          <a:prstGeom prst="rect">
            <a:avLst/>
          </a:prstGeom>
          <a:noFill/>
          <a:ln w="9525">
            <a:noFill/>
            <a:miter lim="800000"/>
            <a:headEnd/>
            <a:tailEnd/>
          </a:ln>
        </p:spPr>
        <p:txBody>
          <a:bodyPr>
            <a:spAutoFit/>
          </a:bodyPr>
          <a:lstStyle/>
          <a:p>
            <a:r>
              <a:rPr lang="en-US" sz="2000">
                <a:latin typeface="IrisUPC" pitchFamily="34" charset="-34"/>
                <a:cs typeface="IrisUPC" pitchFamily="34" charset="-34"/>
              </a:rPr>
              <a:t>Are you reimbursed for marking or an assistant?</a:t>
            </a:r>
          </a:p>
        </p:txBody>
      </p:sp>
      <p:sp>
        <p:nvSpPr>
          <p:cNvPr id="26644" name="TextBox 29"/>
          <p:cNvSpPr txBox="1">
            <a:spLocks noChangeArrowheads="1"/>
          </p:cNvSpPr>
          <p:nvPr/>
        </p:nvSpPr>
        <p:spPr bwMode="auto">
          <a:xfrm rot="762847">
            <a:off x="3505200" y="4619625"/>
            <a:ext cx="3597275" cy="400050"/>
          </a:xfrm>
          <a:prstGeom prst="rect">
            <a:avLst/>
          </a:prstGeom>
          <a:noFill/>
          <a:ln w="9525">
            <a:noFill/>
            <a:miter lim="800000"/>
            <a:headEnd/>
            <a:tailEnd/>
          </a:ln>
        </p:spPr>
        <p:txBody>
          <a:bodyPr>
            <a:spAutoFit/>
          </a:bodyPr>
          <a:lstStyle/>
          <a:p>
            <a:r>
              <a:rPr lang="en-US" sz="2000">
                <a:latin typeface="IrisUPC" pitchFamily="34" charset="-34"/>
                <a:cs typeface="IrisUPC" pitchFamily="34" charset="-34"/>
              </a:rPr>
              <a:t>What can we do?</a:t>
            </a:r>
          </a:p>
        </p:txBody>
      </p:sp>
      <p:sp>
        <p:nvSpPr>
          <p:cNvPr id="26645" name="TextBox 30"/>
          <p:cNvSpPr txBox="1">
            <a:spLocks noChangeArrowheads="1"/>
          </p:cNvSpPr>
          <p:nvPr/>
        </p:nvSpPr>
        <p:spPr bwMode="auto">
          <a:xfrm rot="762847">
            <a:off x="3489325" y="4810125"/>
            <a:ext cx="3597275" cy="400050"/>
          </a:xfrm>
          <a:prstGeom prst="rect">
            <a:avLst/>
          </a:prstGeom>
          <a:noFill/>
          <a:ln w="9525">
            <a:noFill/>
            <a:miter lim="800000"/>
            <a:headEnd/>
            <a:tailEnd/>
          </a:ln>
        </p:spPr>
        <p:txBody>
          <a:bodyPr>
            <a:spAutoFit/>
          </a:bodyPr>
          <a:lstStyle/>
          <a:p>
            <a:r>
              <a:rPr lang="en-US" sz="2000">
                <a:latin typeface="IrisUPC" pitchFamily="34" charset="-34"/>
                <a:cs typeface="IrisUPC" pitchFamily="34" charset="-34"/>
              </a:rPr>
              <a:t>Do you use a desk or office at your brokerage?</a:t>
            </a:r>
          </a:p>
        </p:txBody>
      </p:sp>
      <p:sp>
        <p:nvSpPr>
          <p:cNvPr id="26646" name="TextBox 31"/>
          <p:cNvSpPr txBox="1">
            <a:spLocks noChangeArrowheads="1"/>
          </p:cNvSpPr>
          <p:nvPr/>
        </p:nvSpPr>
        <p:spPr bwMode="auto">
          <a:xfrm rot="762847">
            <a:off x="3429000" y="5000625"/>
            <a:ext cx="3597275" cy="400050"/>
          </a:xfrm>
          <a:prstGeom prst="rect">
            <a:avLst/>
          </a:prstGeom>
          <a:noFill/>
          <a:ln w="9525">
            <a:noFill/>
            <a:miter lim="800000"/>
            <a:headEnd/>
            <a:tailEnd/>
          </a:ln>
        </p:spPr>
        <p:txBody>
          <a:bodyPr>
            <a:spAutoFit/>
          </a:bodyPr>
          <a:lstStyle/>
          <a:p>
            <a:r>
              <a:rPr lang="en-US" sz="2000">
                <a:latin typeface="IrisUPC" pitchFamily="34" charset="-34"/>
                <a:cs typeface="IrisUPC" pitchFamily="34" charset="-34"/>
              </a:rPr>
              <a:t>Do they charge a fee?</a:t>
            </a:r>
          </a:p>
        </p:txBody>
      </p:sp>
      <p:sp>
        <p:nvSpPr>
          <p:cNvPr id="26647" name="TextBox 32"/>
          <p:cNvSpPr txBox="1">
            <a:spLocks noChangeArrowheads="1"/>
          </p:cNvSpPr>
          <p:nvPr/>
        </p:nvSpPr>
        <p:spPr bwMode="auto">
          <a:xfrm rot="762847">
            <a:off x="3413125" y="5229225"/>
            <a:ext cx="3597275" cy="400050"/>
          </a:xfrm>
          <a:prstGeom prst="rect">
            <a:avLst/>
          </a:prstGeom>
          <a:noFill/>
          <a:ln w="9525">
            <a:noFill/>
            <a:miter lim="800000"/>
            <a:headEnd/>
            <a:tailEnd/>
          </a:ln>
        </p:spPr>
        <p:txBody>
          <a:bodyPr>
            <a:spAutoFit/>
          </a:bodyPr>
          <a:lstStyle/>
          <a:p>
            <a:r>
              <a:rPr lang="en-US" sz="2000">
                <a:latin typeface="IrisUPC" pitchFamily="34" charset="-34"/>
                <a:cs typeface="IrisUPC" pitchFamily="34" charset="-34"/>
              </a:rPr>
              <a:t>How much did you pay for business cards,</a:t>
            </a:r>
          </a:p>
        </p:txBody>
      </p:sp>
      <p:sp>
        <p:nvSpPr>
          <p:cNvPr id="26648" name="TextBox 33"/>
          <p:cNvSpPr txBox="1">
            <a:spLocks noChangeArrowheads="1"/>
          </p:cNvSpPr>
          <p:nvPr/>
        </p:nvSpPr>
        <p:spPr bwMode="auto">
          <a:xfrm rot="762847">
            <a:off x="3352800" y="5457825"/>
            <a:ext cx="3597275" cy="400050"/>
          </a:xfrm>
          <a:prstGeom prst="rect">
            <a:avLst/>
          </a:prstGeom>
          <a:noFill/>
          <a:ln w="9525">
            <a:noFill/>
            <a:miter lim="800000"/>
            <a:headEnd/>
            <a:tailEnd/>
          </a:ln>
        </p:spPr>
        <p:txBody>
          <a:bodyPr>
            <a:spAutoFit/>
          </a:bodyPr>
          <a:lstStyle/>
          <a:p>
            <a:r>
              <a:rPr lang="en-US" sz="2000">
                <a:latin typeface="IrisUPC" pitchFamily="34" charset="-34"/>
                <a:cs typeface="IrisUPC" pitchFamily="34" charset="-34"/>
              </a:rPr>
              <a:t>signs, and sign placement?</a:t>
            </a:r>
          </a:p>
        </p:txBody>
      </p:sp>
      <p:sp>
        <p:nvSpPr>
          <p:cNvPr id="26649" name="TextBox 34"/>
          <p:cNvSpPr txBox="1">
            <a:spLocks noChangeArrowheads="1"/>
          </p:cNvSpPr>
          <p:nvPr/>
        </p:nvSpPr>
        <p:spPr bwMode="auto">
          <a:xfrm rot="762847">
            <a:off x="3336925" y="5648325"/>
            <a:ext cx="3597275" cy="400050"/>
          </a:xfrm>
          <a:prstGeom prst="rect">
            <a:avLst/>
          </a:prstGeom>
          <a:noFill/>
          <a:ln w="9525">
            <a:noFill/>
            <a:miter lim="800000"/>
            <a:headEnd/>
            <a:tailEnd/>
          </a:ln>
        </p:spPr>
        <p:txBody>
          <a:bodyPr>
            <a:spAutoFit/>
          </a:bodyPr>
          <a:lstStyle/>
          <a:p>
            <a:r>
              <a:rPr lang="en-US" sz="2000">
                <a:latin typeface="IrisUPC" pitchFamily="34" charset="-34"/>
                <a:cs typeface="IrisUPC" pitchFamily="34" charset="-34"/>
              </a:rPr>
              <a:t>Do you pay for your own CRM?</a:t>
            </a:r>
          </a:p>
        </p:txBody>
      </p:sp>
      <p:sp>
        <p:nvSpPr>
          <p:cNvPr id="26650" name="TextBox 35"/>
          <p:cNvSpPr txBox="1">
            <a:spLocks noChangeArrowheads="1"/>
          </p:cNvSpPr>
          <p:nvPr/>
        </p:nvSpPr>
        <p:spPr bwMode="auto">
          <a:xfrm rot="762847">
            <a:off x="3276600" y="5838825"/>
            <a:ext cx="3597275" cy="400050"/>
          </a:xfrm>
          <a:prstGeom prst="rect">
            <a:avLst/>
          </a:prstGeom>
          <a:noFill/>
          <a:ln w="9525">
            <a:noFill/>
            <a:miter lim="800000"/>
            <a:headEnd/>
            <a:tailEnd/>
          </a:ln>
        </p:spPr>
        <p:txBody>
          <a:bodyPr>
            <a:spAutoFit/>
          </a:bodyPr>
          <a:lstStyle/>
          <a:p>
            <a:r>
              <a:rPr lang="en-US" sz="2000">
                <a:latin typeface="IrisUPC" pitchFamily="34" charset="-34"/>
                <a:cs typeface="IrisUPC" pitchFamily="34" charset="-34"/>
              </a:rPr>
              <a:t>Have you seen WeichertPro?</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9" name="Picture 3"/>
          <p:cNvPicPr>
            <a:picLocks noChangeAspect="1" noChangeArrowheads="1"/>
          </p:cNvPicPr>
          <p:nvPr/>
        </p:nvPicPr>
        <p:blipFill>
          <a:blip r:embed="rId2" cstate="print"/>
          <a:srcRect/>
          <a:stretch>
            <a:fillRect/>
          </a:stretch>
        </p:blipFill>
        <p:spPr bwMode="auto">
          <a:xfrm>
            <a:off x="263525" y="685800"/>
            <a:ext cx="8616950" cy="48006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57200" y="152400"/>
            <a:ext cx="8229600" cy="1143000"/>
          </a:xfrm>
        </p:spPr>
        <p:txBody>
          <a:bodyPr/>
          <a:lstStyle/>
          <a:p>
            <a:r>
              <a:rPr lang="en-US" sz="4000" b="1" smtClean="0"/>
              <a:t>Any Questions or </a:t>
            </a:r>
            <a:br>
              <a:rPr lang="en-US" sz="4000" b="1" smtClean="0"/>
            </a:br>
            <a:r>
              <a:rPr lang="en-US" sz="4000" b="1" smtClean="0"/>
              <a:t>Comments so far?</a:t>
            </a:r>
          </a:p>
        </p:txBody>
      </p:sp>
      <p:sp>
        <p:nvSpPr>
          <p:cNvPr id="28675" name="Content Placeholder 3"/>
          <p:cNvSpPr>
            <a:spLocks noGrp="1"/>
          </p:cNvSpPr>
          <p:nvPr>
            <p:ph idx="1"/>
          </p:nvPr>
        </p:nvSpPr>
        <p:spPr>
          <a:xfrm>
            <a:off x="914400" y="2286000"/>
            <a:ext cx="4267200" cy="3352800"/>
          </a:xfrm>
        </p:spPr>
        <p:txBody>
          <a:bodyPr/>
          <a:lstStyle/>
          <a:p>
            <a:pPr marL="0" indent="0">
              <a:buFont typeface="Arial" charset="0"/>
              <a:buNone/>
            </a:pPr>
            <a:r>
              <a:rPr lang="en-US" i="1" smtClean="0"/>
              <a:t>Please write your questions in the Question and Answer box of the Webinar Toolbar now</a:t>
            </a:r>
          </a:p>
        </p:txBody>
      </p:sp>
      <p:sp>
        <p:nvSpPr>
          <p:cNvPr id="5" name="Rectangle 6"/>
          <p:cNvSpPr>
            <a:spLocks noChangeArrowheads="1"/>
          </p:cNvSpPr>
          <p:nvPr/>
        </p:nvSpPr>
        <p:spPr bwMode="auto">
          <a:xfrm>
            <a:off x="5181600" y="1828800"/>
            <a:ext cx="2895600" cy="609600"/>
          </a:xfrm>
          <a:prstGeom prst="rect">
            <a:avLst/>
          </a:prstGeom>
          <a:noFill/>
          <a:ln w="9525">
            <a:noFill/>
            <a:miter lim="800000"/>
            <a:headEnd/>
            <a:tailEnd/>
          </a:ln>
          <a:effectLst/>
        </p:spPr>
        <p:txBody>
          <a:bodyPr anchor="ctr"/>
          <a:lstStyle/>
          <a:p>
            <a:pPr fontAlgn="auto">
              <a:spcBef>
                <a:spcPts val="0"/>
              </a:spcBef>
              <a:spcAft>
                <a:spcPts val="0"/>
              </a:spcAft>
              <a:defRPr/>
            </a:pPr>
            <a:r>
              <a:rPr lang="en-US" sz="2800" b="1" dirty="0">
                <a:solidFill>
                  <a:schemeClr val="tx2"/>
                </a:solidFill>
                <a:effectLst>
                  <a:outerShdw blurRad="38100" dist="38100" dir="2700000" algn="tl">
                    <a:srgbClr val="C0C0C0"/>
                  </a:outerShdw>
                </a:effectLst>
                <a:latin typeface="Garamond" pitchFamily="18" charset="0"/>
              </a:rPr>
              <a:t>Webinar Toolbar</a:t>
            </a:r>
          </a:p>
        </p:txBody>
      </p:sp>
      <p:pic>
        <p:nvPicPr>
          <p:cNvPr id="28677" name="Picture 3"/>
          <p:cNvPicPr>
            <a:picLocks noChangeAspect="1" noChangeArrowheads="1"/>
          </p:cNvPicPr>
          <p:nvPr/>
        </p:nvPicPr>
        <p:blipFill>
          <a:blip r:embed="rId2" cstate="print"/>
          <a:srcRect l="77835" t="36270" b="55122"/>
          <a:stretch>
            <a:fillRect/>
          </a:stretch>
        </p:blipFill>
        <p:spPr bwMode="auto">
          <a:xfrm>
            <a:off x="5029200" y="2425700"/>
            <a:ext cx="3048000" cy="1016000"/>
          </a:xfrm>
          <a:prstGeom prst="rect">
            <a:avLst/>
          </a:prstGeom>
          <a:noFill/>
          <a:ln w="9525">
            <a:noFill/>
            <a:miter lim="800000"/>
            <a:headEnd/>
            <a:tailEnd/>
          </a:ln>
        </p:spPr>
      </p:pic>
      <p:pic>
        <p:nvPicPr>
          <p:cNvPr id="28678" name="Picture 5"/>
          <p:cNvPicPr>
            <a:picLocks noChangeAspect="1" noChangeArrowheads="1"/>
          </p:cNvPicPr>
          <p:nvPr/>
        </p:nvPicPr>
        <p:blipFill>
          <a:blip r:embed="rId3" cstate="print"/>
          <a:srcRect t="40727" b="16606"/>
          <a:stretch>
            <a:fillRect/>
          </a:stretch>
        </p:blipFill>
        <p:spPr bwMode="auto">
          <a:xfrm>
            <a:off x="4800600" y="3429000"/>
            <a:ext cx="3276600" cy="1911350"/>
          </a:xfrm>
          <a:prstGeom prst="rect">
            <a:avLst/>
          </a:prstGeom>
          <a:noFill/>
          <a:ln w="9525">
            <a:noFill/>
            <a:miter lim="800000"/>
            <a:headEnd/>
            <a:tailEnd/>
          </a:ln>
        </p:spPr>
      </p:pic>
      <p:pic>
        <p:nvPicPr>
          <p:cNvPr id="28679" name="Picture 5"/>
          <p:cNvPicPr>
            <a:picLocks noChangeAspect="1" noChangeArrowheads="1"/>
          </p:cNvPicPr>
          <p:nvPr/>
        </p:nvPicPr>
        <p:blipFill>
          <a:blip r:embed="rId4" cstate="print"/>
          <a:srcRect b="-5"/>
          <a:stretch>
            <a:fillRect/>
          </a:stretch>
        </p:blipFill>
        <p:spPr bwMode="auto">
          <a:xfrm>
            <a:off x="4795838" y="2438400"/>
            <a:ext cx="385762" cy="1287463"/>
          </a:xfrm>
          <a:prstGeom prst="rect">
            <a:avLst/>
          </a:prstGeom>
          <a:noFill/>
          <a:ln w="9525">
            <a:noFill/>
            <a:miter lim="800000"/>
            <a:headEnd/>
            <a:tailEnd/>
          </a:ln>
        </p:spPr>
      </p:pic>
      <p:cxnSp>
        <p:nvCxnSpPr>
          <p:cNvPr id="28680" name="Straight Arrow Connector 7"/>
          <p:cNvCxnSpPr>
            <a:cxnSpLocks noChangeShapeType="1"/>
          </p:cNvCxnSpPr>
          <p:nvPr/>
        </p:nvCxnSpPr>
        <p:spPr bwMode="auto">
          <a:xfrm>
            <a:off x="4038600" y="4267200"/>
            <a:ext cx="1066800" cy="457200"/>
          </a:xfrm>
          <a:prstGeom prst="straightConnector1">
            <a:avLst/>
          </a:prstGeom>
          <a:noFill/>
          <a:ln w="38100" algn="ctr">
            <a:solidFill>
              <a:srgbClr val="C00000"/>
            </a:solidFill>
            <a:round/>
            <a:headEnd/>
            <a:tailEnd type="arrow" w="med" len="med"/>
          </a:ln>
        </p:spPr>
      </p:cxn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2"/>
          <p:cNvSpPr>
            <a:spLocks noGrp="1"/>
          </p:cNvSpPr>
          <p:nvPr>
            <p:ph type="title"/>
          </p:nvPr>
        </p:nvSpPr>
        <p:spPr>
          <a:xfrm>
            <a:off x="457200" y="0"/>
            <a:ext cx="8229600" cy="1066800"/>
          </a:xfrm>
        </p:spPr>
        <p:txBody>
          <a:bodyPr/>
          <a:lstStyle/>
          <a:p>
            <a:r>
              <a:rPr lang="en-US" sz="4000" b="1" smtClean="0"/>
              <a:t>Our Next Webinars</a:t>
            </a:r>
          </a:p>
        </p:txBody>
      </p:sp>
      <p:sp>
        <p:nvSpPr>
          <p:cNvPr id="31747" name="Content Placeholder 3"/>
          <p:cNvSpPr>
            <a:spLocks noGrp="1"/>
          </p:cNvSpPr>
          <p:nvPr>
            <p:ph idx="1"/>
          </p:nvPr>
        </p:nvSpPr>
        <p:spPr>
          <a:xfrm>
            <a:off x="304800" y="1036638"/>
            <a:ext cx="8610600" cy="4525962"/>
          </a:xfrm>
        </p:spPr>
        <p:txBody>
          <a:bodyPr/>
          <a:lstStyle/>
          <a:p>
            <a:pPr marL="225425" indent="-225425">
              <a:spcBef>
                <a:spcPts val="300"/>
              </a:spcBef>
              <a:spcAft>
                <a:spcPts val="300"/>
              </a:spcAft>
              <a:defRPr/>
            </a:pPr>
            <a:r>
              <a:rPr lang="en-US" sz="2600" dirty="0" smtClean="0"/>
              <a:t>Monday November 2nd  </a:t>
            </a:r>
          </a:p>
          <a:p>
            <a:pPr marL="225425" indent="-225425">
              <a:spcBef>
                <a:spcPts val="300"/>
              </a:spcBef>
              <a:spcAft>
                <a:spcPts val="300"/>
              </a:spcAft>
              <a:buFont typeface="Arial" charset="0"/>
              <a:buNone/>
              <a:defRPr/>
            </a:pPr>
            <a:r>
              <a:rPr lang="en-US" sz="2600" dirty="0" smtClean="0"/>
              <a:t>Two times to choose:  10:00 a.m. or 2:00 p.m.</a:t>
            </a:r>
          </a:p>
          <a:p>
            <a:pPr marL="0" indent="0">
              <a:spcBef>
                <a:spcPts val="300"/>
              </a:spcBef>
              <a:spcAft>
                <a:spcPts val="300"/>
              </a:spcAft>
              <a:buFont typeface="Arial" charset="0"/>
              <a:buNone/>
              <a:defRPr/>
            </a:pPr>
            <a:r>
              <a:rPr lang="en-US" sz="2600" dirty="0" smtClean="0"/>
              <a:t>Topic: The Keller Williams Model vs. the Weichert Model and Structuring the Deal</a:t>
            </a:r>
          </a:p>
          <a:p>
            <a:pPr marL="225425" indent="-225425">
              <a:spcBef>
                <a:spcPts val="300"/>
              </a:spcBef>
              <a:spcAft>
                <a:spcPts val="300"/>
              </a:spcAft>
              <a:defRPr/>
            </a:pPr>
            <a:endParaRPr lang="en-US" sz="2600" dirty="0" smtClean="0"/>
          </a:p>
          <a:p>
            <a:pPr marL="225425" indent="-225425">
              <a:spcBef>
                <a:spcPts val="300"/>
              </a:spcBef>
              <a:spcAft>
                <a:spcPts val="300"/>
              </a:spcAft>
              <a:defRPr/>
            </a:pPr>
            <a:r>
              <a:rPr lang="en-US" sz="2600" dirty="0" smtClean="0"/>
              <a:t>Monday November 9th </a:t>
            </a:r>
          </a:p>
          <a:p>
            <a:pPr marL="225425" indent="-225425">
              <a:spcBef>
                <a:spcPts val="300"/>
              </a:spcBef>
              <a:spcAft>
                <a:spcPts val="300"/>
              </a:spcAft>
              <a:buFont typeface="Arial" charset="0"/>
              <a:buNone/>
              <a:defRPr/>
            </a:pPr>
            <a:r>
              <a:rPr lang="en-US" sz="2600" dirty="0" smtClean="0"/>
              <a:t>Two times to choose:  10:00 a.m. or 2:00 p.m.</a:t>
            </a:r>
          </a:p>
          <a:p>
            <a:pPr marL="0" indent="0">
              <a:spcBef>
                <a:spcPts val="300"/>
              </a:spcBef>
              <a:spcAft>
                <a:spcPts val="300"/>
              </a:spcAft>
              <a:buFont typeface="Arial" charset="0"/>
              <a:buNone/>
              <a:defRPr/>
            </a:pPr>
            <a:r>
              <a:rPr lang="en-US" sz="2600" dirty="0" smtClean="0"/>
              <a:t>Topic: Your 60 Second Elevator Pitch, Your Value, and Using Capture to Recruit Experience Agents</a:t>
            </a:r>
          </a:p>
          <a:p>
            <a:pPr marL="225425" indent="-225425">
              <a:spcBef>
                <a:spcPts val="300"/>
              </a:spcBef>
              <a:spcAft>
                <a:spcPts val="300"/>
              </a:spcAft>
              <a:defRPr/>
            </a:pPr>
            <a:endParaRPr lang="en-US" sz="2600" dirty="0" smtClean="0"/>
          </a:p>
          <a:p>
            <a:pPr marL="0" indent="0" algn="ctr">
              <a:spcBef>
                <a:spcPts val="300"/>
              </a:spcBef>
              <a:spcAft>
                <a:spcPts val="300"/>
              </a:spcAft>
              <a:buFont typeface="Arial" charset="0"/>
              <a:buNone/>
              <a:defRPr/>
            </a:pPr>
            <a:r>
              <a:rPr lang="en-US" sz="2400" dirty="0" smtClean="0"/>
              <a:t>Email us with other topics you’d like covered in these webinars.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2"/>
          <p:cNvSpPr>
            <a:spLocks noGrp="1"/>
          </p:cNvSpPr>
          <p:nvPr>
            <p:ph type="title"/>
          </p:nvPr>
        </p:nvSpPr>
        <p:spPr>
          <a:xfrm>
            <a:off x="457200" y="381000"/>
            <a:ext cx="8229600" cy="1143000"/>
          </a:xfrm>
        </p:spPr>
        <p:txBody>
          <a:bodyPr/>
          <a:lstStyle/>
          <a:p>
            <a:r>
              <a:rPr lang="en-US" sz="4800" b="1" smtClean="0"/>
              <a:t>Thank You For Your Time Today!</a:t>
            </a:r>
          </a:p>
        </p:txBody>
      </p:sp>
      <p:pic>
        <p:nvPicPr>
          <p:cNvPr id="30723" name="Picture 4" descr="difference icon"/>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706688" y="2057400"/>
            <a:ext cx="3730625" cy="3692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200" y="-76200"/>
            <a:ext cx="8229600" cy="1143000"/>
          </a:xfrm>
        </p:spPr>
        <p:txBody>
          <a:bodyPr/>
          <a:lstStyle/>
          <a:p>
            <a:r>
              <a:rPr lang="en-US" sz="4000" b="1" smtClean="0"/>
              <a:t>The KW Model</a:t>
            </a:r>
          </a:p>
        </p:txBody>
      </p:sp>
      <p:sp>
        <p:nvSpPr>
          <p:cNvPr id="4099" name="Content Placeholder 2"/>
          <p:cNvSpPr>
            <a:spLocks noGrp="1"/>
          </p:cNvSpPr>
          <p:nvPr>
            <p:ph idx="1"/>
          </p:nvPr>
        </p:nvSpPr>
        <p:spPr>
          <a:xfrm>
            <a:off x="457200" y="838200"/>
            <a:ext cx="8229600" cy="4525963"/>
          </a:xfrm>
        </p:spPr>
        <p:txBody>
          <a:bodyPr/>
          <a:lstStyle/>
          <a:p>
            <a:r>
              <a:rPr lang="en-US" sz="2800" smtClean="0"/>
              <a:t>Pitch themselves as an agent consulting and training company.</a:t>
            </a:r>
          </a:p>
          <a:p>
            <a:r>
              <a:rPr lang="en-US" sz="2800" smtClean="0"/>
              <a:t>Encourages Self Reliance in their agents.</a:t>
            </a:r>
          </a:p>
          <a:p>
            <a:r>
              <a:rPr lang="en-US" sz="2800" smtClean="0"/>
              <a:t>Agents must “do it themselves” for items like marketing, conveyancing, MLS entry, etc.</a:t>
            </a:r>
          </a:p>
          <a:p>
            <a:r>
              <a:rPr lang="en-US" sz="2800" smtClean="0"/>
              <a:t>Profit sharing system that turns agents that normally gripe about the company into sales people for the company and advocates of the company.</a:t>
            </a:r>
          </a:p>
          <a:p>
            <a:r>
              <a:rPr lang="en-US" sz="2800" smtClean="0"/>
              <a:t>Huge recruiting focus.  40 appointments a month, netting 3 a month is minimum standard for managers. </a:t>
            </a:r>
          </a:p>
          <a:p>
            <a:r>
              <a:rPr lang="en-US" sz="2800" smtClean="0"/>
              <a:t>Managers told to coach/cater to top 10%.</a:t>
            </a:r>
          </a:p>
          <a:p>
            <a:endParaRPr lang="en-US" sz="280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76200"/>
            <a:ext cx="8229600" cy="1143000"/>
          </a:xfrm>
        </p:spPr>
        <p:txBody>
          <a:bodyPr/>
          <a:lstStyle/>
          <a:p>
            <a:r>
              <a:rPr lang="en-US" sz="4000" b="1" smtClean="0"/>
              <a:t>KW by the Numbers</a:t>
            </a:r>
          </a:p>
        </p:txBody>
      </p:sp>
      <p:sp>
        <p:nvSpPr>
          <p:cNvPr id="5123" name="Content Placeholder 2"/>
          <p:cNvSpPr>
            <a:spLocks noGrp="1"/>
          </p:cNvSpPr>
          <p:nvPr>
            <p:ph idx="1"/>
          </p:nvPr>
        </p:nvSpPr>
        <p:spPr>
          <a:xfrm>
            <a:off x="457200" y="914400"/>
            <a:ext cx="8229600" cy="4525963"/>
          </a:xfrm>
        </p:spPr>
        <p:txBody>
          <a:bodyPr/>
          <a:lstStyle/>
          <a:p>
            <a:r>
              <a:rPr lang="en-US" sz="2800" smtClean="0"/>
              <a:t>Offer high splits (usually at 70-30 with a 6% Franchise Fee/Royalty)</a:t>
            </a:r>
          </a:p>
          <a:p>
            <a:r>
              <a:rPr lang="en-US" sz="2800" smtClean="0"/>
              <a:t>“Cap” how much is taken in these fees (Example:  $25,000 on 30% and $3,000 on 6%)</a:t>
            </a:r>
          </a:p>
          <a:p>
            <a:r>
              <a:rPr lang="en-US" sz="2800" smtClean="0"/>
              <a:t>Monthly mandatory fees (Example:  $93.33 for E&amp;O, internet, website, email, online marketing, CRM)</a:t>
            </a:r>
          </a:p>
          <a:p>
            <a:r>
              <a:rPr lang="en-US" sz="2800" smtClean="0"/>
              <a:t>Pay as you go resources:  Desk Rent, Copier fees, Mentoring, Coaching, some Training</a:t>
            </a:r>
          </a:p>
          <a:p>
            <a:r>
              <a:rPr lang="en-US" sz="2800" smtClean="0"/>
              <a:t>“Buffet” approach to training -- class calendar taught by other agents, company sponsors training($), online videos, books</a:t>
            </a:r>
          </a:p>
          <a:p>
            <a:endParaRPr lang="en-US"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0" y="152400"/>
            <a:ext cx="9144000" cy="1143000"/>
          </a:xfrm>
        </p:spPr>
        <p:txBody>
          <a:bodyPr/>
          <a:lstStyle/>
          <a:p>
            <a:r>
              <a:rPr lang="en-US" sz="4000" b="1" smtClean="0"/>
              <a:t>Any Questions or </a:t>
            </a:r>
            <a:br>
              <a:rPr lang="en-US" sz="4000" b="1" smtClean="0"/>
            </a:br>
            <a:r>
              <a:rPr lang="en-US" sz="4000" b="1" smtClean="0"/>
              <a:t>Comments so far?</a:t>
            </a:r>
          </a:p>
        </p:txBody>
      </p:sp>
      <p:sp>
        <p:nvSpPr>
          <p:cNvPr id="6147" name="Content Placeholder 3"/>
          <p:cNvSpPr>
            <a:spLocks noGrp="1"/>
          </p:cNvSpPr>
          <p:nvPr>
            <p:ph idx="1"/>
          </p:nvPr>
        </p:nvSpPr>
        <p:spPr>
          <a:xfrm>
            <a:off x="990600" y="2286000"/>
            <a:ext cx="4267200" cy="3352800"/>
          </a:xfrm>
        </p:spPr>
        <p:txBody>
          <a:bodyPr/>
          <a:lstStyle/>
          <a:p>
            <a:pPr marL="0" indent="0">
              <a:buFont typeface="Arial" charset="0"/>
              <a:buNone/>
            </a:pPr>
            <a:r>
              <a:rPr lang="en-US" i="1" smtClean="0"/>
              <a:t>Please write your questions in the Question and Answer box of the Webinar Toolbar now</a:t>
            </a:r>
          </a:p>
        </p:txBody>
      </p:sp>
      <p:sp>
        <p:nvSpPr>
          <p:cNvPr id="5" name="Rectangle 6"/>
          <p:cNvSpPr>
            <a:spLocks noChangeArrowheads="1"/>
          </p:cNvSpPr>
          <p:nvPr/>
        </p:nvSpPr>
        <p:spPr bwMode="auto">
          <a:xfrm>
            <a:off x="5105400" y="1828800"/>
            <a:ext cx="2895600" cy="609600"/>
          </a:xfrm>
          <a:prstGeom prst="rect">
            <a:avLst/>
          </a:prstGeom>
          <a:noFill/>
          <a:ln w="9525">
            <a:noFill/>
            <a:miter lim="800000"/>
            <a:headEnd/>
            <a:tailEnd/>
          </a:ln>
          <a:effectLst/>
        </p:spPr>
        <p:txBody>
          <a:bodyPr anchor="ctr"/>
          <a:lstStyle/>
          <a:p>
            <a:pPr fontAlgn="auto">
              <a:spcBef>
                <a:spcPts val="0"/>
              </a:spcBef>
              <a:spcAft>
                <a:spcPts val="0"/>
              </a:spcAft>
              <a:defRPr/>
            </a:pPr>
            <a:r>
              <a:rPr lang="en-US" sz="2800" b="1" dirty="0">
                <a:solidFill>
                  <a:schemeClr val="tx2"/>
                </a:solidFill>
                <a:effectLst>
                  <a:outerShdw blurRad="38100" dist="38100" dir="2700000" algn="tl">
                    <a:srgbClr val="C0C0C0"/>
                  </a:outerShdw>
                </a:effectLst>
                <a:latin typeface="Garamond" pitchFamily="18" charset="0"/>
              </a:rPr>
              <a:t>Webinar Toolbar</a:t>
            </a:r>
          </a:p>
        </p:txBody>
      </p:sp>
      <p:pic>
        <p:nvPicPr>
          <p:cNvPr id="6149" name="Picture 3"/>
          <p:cNvPicPr>
            <a:picLocks noChangeAspect="1" noChangeArrowheads="1"/>
          </p:cNvPicPr>
          <p:nvPr/>
        </p:nvPicPr>
        <p:blipFill>
          <a:blip r:embed="rId2" cstate="print"/>
          <a:srcRect l="77835" t="36270" b="55122"/>
          <a:stretch>
            <a:fillRect/>
          </a:stretch>
        </p:blipFill>
        <p:spPr bwMode="auto">
          <a:xfrm>
            <a:off x="5029200" y="2425700"/>
            <a:ext cx="3048000" cy="1016000"/>
          </a:xfrm>
          <a:prstGeom prst="rect">
            <a:avLst/>
          </a:prstGeom>
          <a:noFill/>
          <a:ln w="9525">
            <a:noFill/>
            <a:miter lim="800000"/>
            <a:headEnd/>
            <a:tailEnd/>
          </a:ln>
        </p:spPr>
      </p:pic>
      <p:pic>
        <p:nvPicPr>
          <p:cNvPr id="6150" name="Picture 5"/>
          <p:cNvPicPr>
            <a:picLocks noChangeAspect="1" noChangeArrowheads="1"/>
          </p:cNvPicPr>
          <p:nvPr/>
        </p:nvPicPr>
        <p:blipFill>
          <a:blip r:embed="rId3" cstate="print"/>
          <a:srcRect t="40727" b="16606"/>
          <a:stretch>
            <a:fillRect/>
          </a:stretch>
        </p:blipFill>
        <p:spPr bwMode="auto">
          <a:xfrm>
            <a:off x="4800600" y="3429000"/>
            <a:ext cx="3276600" cy="1911350"/>
          </a:xfrm>
          <a:prstGeom prst="rect">
            <a:avLst/>
          </a:prstGeom>
          <a:noFill/>
          <a:ln w="9525">
            <a:noFill/>
            <a:miter lim="800000"/>
            <a:headEnd/>
            <a:tailEnd/>
          </a:ln>
        </p:spPr>
      </p:pic>
      <p:pic>
        <p:nvPicPr>
          <p:cNvPr id="6151" name="Picture 5"/>
          <p:cNvPicPr>
            <a:picLocks noChangeAspect="1" noChangeArrowheads="1"/>
          </p:cNvPicPr>
          <p:nvPr/>
        </p:nvPicPr>
        <p:blipFill>
          <a:blip r:embed="rId4" cstate="print"/>
          <a:srcRect b="-5"/>
          <a:stretch>
            <a:fillRect/>
          </a:stretch>
        </p:blipFill>
        <p:spPr bwMode="auto">
          <a:xfrm>
            <a:off x="4795838" y="2438400"/>
            <a:ext cx="385762" cy="1287463"/>
          </a:xfrm>
          <a:prstGeom prst="rect">
            <a:avLst/>
          </a:prstGeom>
          <a:noFill/>
          <a:ln w="9525">
            <a:noFill/>
            <a:miter lim="800000"/>
            <a:headEnd/>
            <a:tailEnd/>
          </a:ln>
        </p:spPr>
      </p:pic>
      <p:cxnSp>
        <p:nvCxnSpPr>
          <p:cNvPr id="6152" name="Straight Arrow Connector 7"/>
          <p:cNvCxnSpPr>
            <a:cxnSpLocks noChangeShapeType="1"/>
          </p:cNvCxnSpPr>
          <p:nvPr/>
        </p:nvCxnSpPr>
        <p:spPr bwMode="auto">
          <a:xfrm>
            <a:off x="4114800" y="4191000"/>
            <a:ext cx="1143000" cy="615950"/>
          </a:xfrm>
          <a:prstGeom prst="straightConnector1">
            <a:avLst/>
          </a:prstGeom>
          <a:noFill/>
          <a:ln w="38100" algn="ctr">
            <a:solidFill>
              <a:srgbClr val="C00000"/>
            </a:solidFill>
            <a:round/>
            <a:headEnd/>
            <a:tailEnd type="arrow" w="med" len="med"/>
          </a:ln>
        </p:spPr>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990600" y="228600"/>
            <a:ext cx="8229600" cy="1143000"/>
          </a:xfrm>
        </p:spPr>
        <p:txBody>
          <a:bodyPr/>
          <a:lstStyle/>
          <a:p>
            <a:r>
              <a:rPr lang="en-US" sz="4000" b="1" smtClean="0"/>
              <a:t>Is this where you’d like </a:t>
            </a:r>
            <a:br>
              <a:rPr lang="en-US" sz="4000" b="1" smtClean="0"/>
            </a:br>
            <a:r>
              <a:rPr lang="en-US" sz="4000" b="1" smtClean="0"/>
              <a:t>to risk your business?</a:t>
            </a:r>
          </a:p>
        </p:txBody>
      </p:sp>
      <p:graphicFrame>
        <p:nvGraphicFramePr>
          <p:cNvPr id="4" name="Content Placeholder 3"/>
          <p:cNvGraphicFramePr>
            <a:graphicFrameLocks noGrp="1"/>
          </p:cNvGraphicFramePr>
          <p:nvPr>
            <p:ph idx="1"/>
          </p:nvPr>
        </p:nvGraphicFramePr>
        <p:xfrm>
          <a:off x="457200" y="1600200"/>
          <a:ext cx="8229600" cy="3451225"/>
        </p:xfrm>
        <a:graphic>
          <a:graphicData uri="http://schemas.openxmlformats.org/drawingml/2006/table">
            <a:tbl>
              <a:tblPr firstRow="1" bandRow="1">
                <a:tableStyleId>{5C22544A-7EE6-4342-B048-85BDC9FD1C3A}</a:tableStyleId>
              </a:tblPr>
              <a:tblGrid>
                <a:gridCol w="2514600"/>
                <a:gridCol w="1905000"/>
                <a:gridCol w="1905000"/>
                <a:gridCol w="1905000"/>
              </a:tblGrid>
              <a:tr h="678264">
                <a:tc>
                  <a:txBody>
                    <a:bodyPr/>
                    <a:lstStyle/>
                    <a:p>
                      <a:r>
                        <a:rPr lang="en-US" dirty="0" smtClean="0">
                          <a:effectLst>
                            <a:outerShdw blurRad="38100" dist="38100" dir="2700000" algn="tl">
                              <a:srgbClr val="000000">
                                <a:alpha val="43137"/>
                              </a:srgbClr>
                            </a:outerShdw>
                          </a:effectLst>
                          <a:latin typeface="Garamond" pitchFamily="18" charset="0"/>
                        </a:rPr>
                        <a:t>Office</a:t>
                      </a:r>
                      <a:endParaRPr lang="en-US" dirty="0">
                        <a:effectLst>
                          <a:outerShdw blurRad="38100" dist="38100" dir="2700000" algn="tl">
                            <a:srgbClr val="000000">
                              <a:alpha val="43137"/>
                            </a:srgbClr>
                          </a:outerShdw>
                        </a:effectLst>
                        <a:latin typeface="Garamond" pitchFamily="18" charset="0"/>
                      </a:endParaRPr>
                    </a:p>
                  </a:txBody>
                  <a:tcPr/>
                </a:tc>
                <a:tc>
                  <a:txBody>
                    <a:bodyPr/>
                    <a:lstStyle/>
                    <a:p>
                      <a:r>
                        <a:rPr lang="en-US" dirty="0" smtClean="0">
                          <a:effectLst>
                            <a:outerShdw blurRad="38100" dist="38100" dir="2700000" algn="tl">
                              <a:srgbClr val="000000">
                                <a:alpha val="43137"/>
                              </a:srgbClr>
                            </a:outerShdw>
                          </a:effectLst>
                          <a:latin typeface="Garamond" pitchFamily="18" charset="0"/>
                        </a:rPr>
                        <a:t>Total Hires </a:t>
                      </a:r>
                      <a:br>
                        <a:rPr lang="en-US" dirty="0" smtClean="0">
                          <a:effectLst>
                            <a:outerShdw blurRad="38100" dist="38100" dir="2700000" algn="tl">
                              <a:srgbClr val="000000">
                                <a:alpha val="43137"/>
                              </a:srgbClr>
                            </a:outerShdw>
                          </a:effectLst>
                          <a:latin typeface="Garamond" pitchFamily="18" charset="0"/>
                        </a:rPr>
                      </a:br>
                      <a:r>
                        <a:rPr lang="en-US" dirty="0" smtClean="0">
                          <a:effectLst>
                            <a:outerShdw blurRad="38100" dist="38100" dir="2700000" algn="tl">
                              <a:srgbClr val="000000">
                                <a:alpha val="43137"/>
                              </a:srgbClr>
                            </a:outerShdw>
                          </a:effectLst>
                          <a:latin typeface="Garamond" pitchFamily="18" charset="0"/>
                        </a:rPr>
                        <a:t>as of July</a:t>
                      </a:r>
                      <a:endParaRPr lang="en-US" dirty="0">
                        <a:effectLst>
                          <a:outerShdw blurRad="38100" dist="38100" dir="2700000" algn="tl">
                            <a:srgbClr val="000000">
                              <a:alpha val="43137"/>
                            </a:srgbClr>
                          </a:outerShdw>
                        </a:effectLst>
                        <a:latin typeface="Garamond" pitchFamily="18" charset="0"/>
                      </a:endParaRPr>
                    </a:p>
                  </a:txBody>
                  <a:tcPr/>
                </a:tc>
                <a:tc>
                  <a:txBody>
                    <a:bodyPr/>
                    <a:lstStyle/>
                    <a:p>
                      <a:r>
                        <a:rPr lang="en-US" dirty="0" smtClean="0">
                          <a:effectLst>
                            <a:outerShdw blurRad="38100" dist="38100" dir="2700000" algn="tl">
                              <a:srgbClr val="000000">
                                <a:alpha val="43137"/>
                              </a:srgbClr>
                            </a:outerShdw>
                          </a:effectLst>
                          <a:latin typeface="Garamond" pitchFamily="18" charset="0"/>
                        </a:rPr>
                        <a:t>Net as of July</a:t>
                      </a:r>
                      <a:endParaRPr lang="en-US" dirty="0">
                        <a:effectLst>
                          <a:outerShdw blurRad="38100" dist="38100" dir="2700000" algn="tl">
                            <a:srgbClr val="000000">
                              <a:alpha val="43137"/>
                            </a:srgbClr>
                          </a:outerShdw>
                        </a:effectLst>
                        <a:latin typeface="Garamond" pitchFamily="18" charset="0"/>
                      </a:endParaRPr>
                    </a:p>
                  </a:txBody>
                  <a:tcPr/>
                </a:tc>
                <a:tc>
                  <a:txBody>
                    <a:bodyPr/>
                    <a:lstStyle/>
                    <a:p>
                      <a:r>
                        <a:rPr lang="en-US" dirty="0" smtClean="0">
                          <a:effectLst>
                            <a:outerShdw blurRad="38100" dist="38100" dir="2700000" algn="tl">
                              <a:srgbClr val="000000">
                                <a:alpha val="43137"/>
                              </a:srgbClr>
                            </a:outerShdw>
                          </a:effectLst>
                          <a:latin typeface="Garamond" pitchFamily="18" charset="0"/>
                        </a:rPr>
                        <a:t>Cut/Quit/Failed</a:t>
                      </a:r>
                      <a:endParaRPr lang="en-US" dirty="0">
                        <a:effectLst>
                          <a:outerShdw blurRad="38100" dist="38100" dir="2700000" algn="tl">
                            <a:srgbClr val="000000">
                              <a:alpha val="43137"/>
                            </a:srgbClr>
                          </a:outerShdw>
                        </a:effectLst>
                        <a:latin typeface="Garamond" pitchFamily="18" charset="0"/>
                      </a:endParaRPr>
                    </a:p>
                  </a:txBody>
                  <a:tcPr/>
                </a:tc>
              </a:tr>
              <a:tr h="392962">
                <a:tc>
                  <a:txBody>
                    <a:bodyPr/>
                    <a:lstStyle/>
                    <a:p>
                      <a:r>
                        <a:rPr lang="en-US" sz="2000" dirty="0" smtClean="0"/>
                        <a:t>Atlantic County</a:t>
                      </a:r>
                      <a:endParaRPr lang="en-US" sz="2000" dirty="0"/>
                    </a:p>
                  </a:txBody>
                  <a:tcPr/>
                </a:tc>
                <a:tc>
                  <a:txBody>
                    <a:bodyPr/>
                    <a:lstStyle/>
                    <a:p>
                      <a:pPr algn="ctr"/>
                      <a:r>
                        <a:rPr lang="en-US" sz="2000" dirty="0" smtClean="0"/>
                        <a:t>27</a:t>
                      </a:r>
                      <a:endParaRPr lang="en-US" sz="2000" dirty="0"/>
                    </a:p>
                  </a:txBody>
                  <a:tcPr/>
                </a:tc>
                <a:tc>
                  <a:txBody>
                    <a:bodyPr/>
                    <a:lstStyle/>
                    <a:p>
                      <a:pPr algn="ctr"/>
                      <a:r>
                        <a:rPr lang="en-US" sz="2000" dirty="0" smtClean="0"/>
                        <a:t>9</a:t>
                      </a:r>
                      <a:endParaRPr lang="en-US" sz="2000" dirty="0"/>
                    </a:p>
                  </a:txBody>
                  <a:tcPr/>
                </a:tc>
                <a:tc>
                  <a:txBody>
                    <a:bodyPr/>
                    <a:lstStyle/>
                    <a:p>
                      <a:pPr algn="ctr"/>
                      <a:r>
                        <a:rPr lang="en-US" sz="2000" dirty="0" smtClean="0"/>
                        <a:t>18</a:t>
                      </a:r>
                      <a:endParaRPr lang="en-US" sz="2000" dirty="0"/>
                    </a:p>
                  </a:txBody>
                  <a:tcPr/>
                </a:tc>
              </a:tr>
              <a:tr h="392962">
                <a:tc>
                  <a:txBody>
                    <a:bodyPr/>
                    <a:lstStyle/>
                    <a:p>
                      <a:r>
                        <a:rPr lang="en-US" sz="2000" dirty="0" smtClean="0"/>
                        <a:t>Cherry Hill</a:t>
                      </a:r>
                      <a:endParaRPr lang="en-US" sz="2000" dirty="0"/>
                    </a:p>
                  </a:txBody>
                  <a:tcPr/>
                </a:tc>
                <a:tc>
                  <a:txBody>
                    <a:bodyPr/>
                    <a:lstStyle/>
                    <a:p>
                      <a:pPr algn="ctr"/>
                      <a:r>
                        <a:rPr lang="en-US" sz="2000" dirty="0" smtClean="0"/>
                        <a:t>76</a:t>
                      </a:r>
                      <a:endParaRPr lang="en-US" sz="2000" dirty="0"/>
                    </a:p>
                  </a:txBody>
                  <a:tcPr/>
                </a:tc>
                <a:tc>
                  <a:txBody>
                    <a:bodyPr/>
                    <a:lstStyle/>
                    <a:p>
                      <a:pPr algn="ctr"/>
                      <a:r>
                        <a:rPr lang="en-US" sz="2000" dirty="0" smtClean="0"/>
                        <a:t>23</a:t>
                      </a:r>
                      <a:endParaRPr lang="en-US" sz="2000" dirty="0"/>
                    </a:p>
                  </a:txBody>
                  <a:tcPr/>
                </a:tc>
                <a:tc>
                  <a:txBody>
                    <a:bodyPr/>
                    <a:lstStyle/>
                    <a:p>
                      <a:pPr algn="ctr"/>
                      <a:r>
                        <a:rPr lang="en-US" sz="2000" dirty="0" smtClean="0"/>
                        <a:t>53</a:t>
                      </a:r>
                      <a:endParaRPr lang="en-US" sz="2000" dirty="0"/>
                    </a:p>
                  </a:txBody>
                  <a:tcPr/>
                </a:tc>
              </a:tr>
              <a:tr h="392962">
                <a:tc>
                  <a:txBody>
                    <a:bodyPr/>
                    <a:lstStyle/>
                    <a:p>
                      <a:r>
                        <a:rPr lang="en-US" sz="2000" dirty="0" smtClean="0"/>
                        <a:t>Jersey</a:t>
                      </a:r>
                      <a:r>
                        <a:rPr lang="en-US" sz="2000" baseline="0" dirty="0" smtClean="0"/>
                        <a:t> Shore</a:t>
                      </a:r>
                      <a:endParaRPr lang="en-US" sz="2000" dirty="0"/>
                    </a:p>
                  </a:txBody>
                  <a:tcPr/>
                </a:tc>
                <a:tc>
                  <a:txBody>
                    <a:bodyPr/>
                    <a:lstStyle/>
                    <a:p>
                      <a:pPr algn="ctr"/>
                      <a:r>
                        <a:rPr lang="en-US" sz="2000" dirty="0" smtClean="0"/>
                        <a:t>34</a:t>
                      </a:r>
                      <a:endParaRPr lang="en-US" sz="2000" dirty="0"/>
                    </a:p>
                  </a:txBody>
                  <a:tcPr/>
                </a:tc>
                <a:tc>
                  <a:txBody>
                    <a:bodyPr/>
                    <a:lstStyle/>
                    <a:p>
                      <a:pPr algn="ctr"/>
                      <a:r>
                        <a:rPr lang="en-US" sz="2000" dirty="0" smtClean="0"/>
                        <a:t>16</a:t>
                      </a:r>
                      <a:endParaRPr lang="en-US" sz="2000" dirty="0"/>
                    </a:p>
                  </a:txBody>
                  <a:tcPr/>
                </a:tc>
                <a:tc>
                  <a:txBody>
                    <a:bodyPr/>
                    <a:lstStyle/>
                    <a:p>
                      <a:pPr algn="ctr"/>
                      <a:r>
                        <a:rPr lang="en-US" sz="2000" dirty="0" smtClean="0"/>
                        <a:t>18</a:t>
                      </a:r>
                      <a:endParaRPr lang="en-US" sz="2000" dirty="0"/>
                    </a:p>
                  </a:txBody>
                  <a:tcPr/>
                </a:tc>
              </a:tr>
              <a:tr h="392962">
                <a:tc>
                  <a:txBody>
                    <a:bodyPr/>
                    <a:lstStyle/>
                    <a:p>
                      <a:r>
                        <a:rPr lang="en-US" sz="2000" dirty="0" smtClean="0"/>
                        <a:t>Medford</a:t>
                      </a:r>
                      <a:endParaRPr lang="en-US" sz="2000" dirty="0"/>
                    </a:p>
                  </a:txBody>
                  <a:tcPr/>
                </a:tc>
                <a:tc>
                  <a:txBody>
                    <a:bodyPr/>
                    <a:lstStyle/>
                    <a:p>
                      <a:pPr algn="ctr"/>
                      <a:r>
                        <a:rPr lang="en-US" sz="2000" dirty="0" smtClean="0"/>
                        <a:t>79</a:t>
                      </a:r>
                      <a:endParaRPr lang="en-US" sz="2000" dirty="0"/>
                    </a:p>
                  </a:txBody>
                  <a:tcPr/>
                </a:tc>
                <a:tc>
                  <a:txBody>
                    <a:bodyPr/>
                    <a:lstStyle/>
                    <a:p>
                      <a:pPr algn="ctr"/>
                      <a:r>
                        <a:rPr lang="en-US" sz="2000" dirty="0" smtClean="0"/>
                        <a:t>67</a:t>
                      </a:r>
                      <a:endParaRPr lang="en-US" sz="2000" dirty="0"/>
                    </a:p>
                  </a:txBody>
                  <a:tcPr/>
                </a:tc>
                <a:tc>
                  <a:txBody>
                    <a:bodyPr/>
                    <a:lstStyle/>
                    <a:p>
                      <a:pPr algn="ctr"/>
                      <a:r>
                        <a:rPr lang="en-US" sz="2000" dirty="0" smtClean="0"/>
                        <a:t>11</a:t>
                      </a:r>
                      <a:endParaRPr lang="en-US" sz="2000" dirty="0"/>
                    </a:p>
                  </a:txBody>
                  <a:tcPr/>
                </a:tc>
              </a:tr>
              <a:tr h="392962">
                <a:tc>
                  <a:txBody>
                    <a:bodyPr/>
                    <a:lstStyle/>
                    <a:p>
                      <a:r>
                        <a:rPr lang="en-US" sz="2000" dirty="0" smtClean="0"/>
                        <a:t>Moorestown</a:t>
                      </a:r>
                      <a:endParaRPr lang="en-US" sz="2000" dirty="0"/>
                    </a:p>
                  </a:txBody>
                  <a:tcPr/>
                </a:tc>
                <a:tc>
                  <a:txBody>
                    <a:bodyPr/>
                    <a:lstStyle/>
                    <a:p>
                      <a:pPr algn="ctr"/>
                      <a:r>
                        <a:rPr lang="en-US" sz="2000" dirty="0" smtClean="0"/>
                        <a:t>72</a:t>
                      </a:r>
                      <a:endParaRPr lang="en-US" sz="2000" dirty="0"/>
                    </a:p>
                  </a:txBody>
                  <a:tcPr/>
                </a:tc>
                <a:tc>
                  <a:txBody>
                    <a:bodyPr/>
                    <a:lstStyle/>
                    <a:p>
                      <a:pPr algn="ctr"/>
                      <a:r>
                        <a:rPr lang="en-US" sz="2000" dirty="0" smtClean="0"/>
                        <a:t>68</a:t>
                      </a:r>
                      <a:endParaRPr lang="en-US" sz="2000" dirty="0"/>
                    </a:p>
                  </a:txBody>
                  <a:tcPr/>
                </a:tc>
                <a:tc>
                  <a:txBody>
                    <a:bodyPr/>
                    <a:lstStyle/>
                    <a:p>
                      <a:pPr algn="ctr"/>
                      <a:r>
                        <a:rPr lang="en-US" sz="2000" dirty="0" smtClean="0"/>
                        <a:t>4</a:t>
                      </a:r>
                      <a:endParaRPr lang="en-US" sz="2000" dirty="0"/>
                    </a:p>
                  </a:txBody>
                  <a:tcPr/>
                </a:tc>
              </a:tr>
              <a:tr h="392962">
                <a:tc>
                  <a:txBody>
                    <a:bodyPr/>
                    <a:lstStyle/>
                    <a:p>
                      <a:r>
                        <a:rPr lang="en-US" sz="2000" dirty="0" smtClean="0"/>
                        <a:t>Monmouth/Ocean</a:t>
                      </a:r>
                      <a:endParaRPr lang="en-US" sz="2000" dirty="0"/>
                    </a:p>
                  </a:txBody>
                  <a:tcPr/>
                </a:tc>
                <a:tc>
                  <a:txBody>
                    <a:bodyPr/>
                    <a:lstStyle/>
                    <a:p>
                      <a:pPr algn="ctr"/>
                      <a:r>
                        <a:rPr lang="en-US" sz="2000" dirty="0" smtClean="0"/>
                        <a:t>35</a:t>
                      </a:r>
                      <a:endParaRPr lang="en-US" sz="2000" dirty="0"/>
                    </a:p>
                  </a:txBody>
                  <a:tcPr/>
                </a:tc>
                <a:tc>
                  <a:txBody>
                    <a:bodyPr/>
                    <a:lstStyle/>
                    <a:p>
                      <a:pPr algn="ctr"/>
                      <a:r>
                        <a:rPr lang="en-US" sz="2000" dirty="0" smtClean="0"/>
                        <a:t>11</a:t>
                      </a:r>
                      <a:endParaRPr lang="en-US" sz="2000" dirty="0"/>
                    </a:p>
                  </a:txBody>
                  <a:tcPr/>
                </a:tc>
                <a:tc>
                  <a:txBody>
                    <a:bodyPr/>
                    <a:lstStyle/>
                    <a:p>
                      <a:pPr algn="ctr"/>
                      <a:r>
                        <a:rPr lang="en-US" sz="2000" dirty="0" smtClean="0"/>
                        <a:t>24</a:t>
                      </a:r>
                      <a:endParaRPr lang="en-US" sz="2000" dirty="0"/>
                    </a:p>
                  </a:txBody>
                  <a:tcPr/>
                </a:tc>
              </a:tr>
              <a:tr h="392962">
                <a:tc>
                  <a:txBody>
                    <a:bodyPr/>
                    <a:lstStyle/>
                    <a:p>
                      <a:r>
                        <a:rPr lang="en-US" sz="2000" dirty="0" smtClean="0"/>
                        <a:t>Washington Township</a:t>
                      </a:r>
                      <a:endParaRPr lang="en-US" sz="2000" dirty="0"/>
                    </a:p>
                  </a:txBody>
                  <a:tcPr/>
                </a:tc>
                <a:tc>
                  <a:txBody>
                    <a:bodyPr/>
                    <a:lstStyle/>
                    <a:p>
                      <a:pPr algn="ctr"/>
                      <a:r>
                        <a:rPr lang="en-US" sz="2000" dirty="0" smtClean="0"/>
                        <a:t>97</a:t>
                      </a:r>
                      <a:endParaRPr lang="en-US" sz="2000" dirty="0"/>
                    </a:p>
                  </a:txBody>
                  <a:tcPr/>
                </a:tc>
                <a:tc>
                  <a:txBody>
                    <a:bodyPr/>
                    <a:lstStyle/>
                    <a:p>
                      <a:pPr algn="ctr"/>
                      <a:r>
                        <a:rPr lang="en-US" sz="2000" dirty="0" smtClean="0"/>
                        <a:t>47</a:t>
                      </a:r>
                      <a:endParaRPr lang="en-US" sz="2000" dirty="0"/>
                    </a:p>
                  </a:txBody>
                  <a:tcPr/>
                </a:tc>
                <a:tc>
                  <a:txBody>
                    <a:bodyPr/>
                    <a:lstStyle/>
                    <a:p>
                      <a:pPr algn="ctr"/>
                      <a:r>
                        <a:rPr lang="en-US" sz="2000" dirty="0" smtClean="0"/>
                        <a:t>50</a:t>
                      </a:r>
                      <a:endParaRPr lang="en-US" sz="2000" dirty="0"/>
                    </a:p>
                  </a:txBody>
                  <a:tcPr/>
                </a:tc>
              </a:tr>
            </a:tbl>
          </a:graphicData>
        </a:graphic>
      </p:graphicFrame>
      <p:pic>
        <p:nvPicPr>
          <p:cNvPr id="7218" name="Picture 2" descr="http://applyoxbridge.com/sites/default/files/photos/image/oxbridge-explained/img02.png"/>
          <p:cNvPicPr>
            <a:picLocks noChangeAspect="1" noChangeArrowheads="1"/>
          </p:cNvPicPr>
          <p:nvPr/>
        </p:nvPicPr>
        <p:blipFill>
          <a:blip r:embed="rId2" cstate="print"/>
          <a:srcRect/>
          <a:stretch>
            <a:fillRect/>
          </a:stretch>
        </p:blipFill>
        <p:spPr bwMode="auto">
          <a:xfrm rot="-1169741">
            <a:off x="-107950" y="495300"/>
            <a:ext cx="2176463" cy="763588"/>
          </a:xfrm>
          <a:prstGeom prst="rect">
            <a:avLst/>
          </a:prstGeom>
          <a:noFill/>
          <a:ln w="9525">
            <a:noFill/>
            <a:miter lim="800000"/>
            <a:headEnd/>
            <a:tailEnd/>
          </a:ln>
        </p:spPr>
      </p:pic>
      <p:sp>
        <p:nvSpPr>
          <p:cNvPr id="6" name="TextBox 5"/>
          <p:cNvSpPr txBox="1"/>
          <p:nvPr/>
        </p:nvSpPr>
        <p:spPr>
          <a:xfrm>
            <a:off x="800100" y="5373688"/>
            <a:ext cx="7543800" cy="646112"/>
          </a:xfrm>
          <a:prstGeom prst="rect">
            <a:avLst/>
          </a:prstGeom>
          <a:noFill/>
        </p:spPr>
        <p:txBody>
          <a:bodyPr>
            <a:spAutoFit/>
          </a:bodyPr>
          <a:lstStyle/>
          <a:p>
            <a:pPr>
              <a:defRPr/>
            </a:pPr>
            <a:r>
              <a:rPr lang="en-US" dirty="0">
                <a:latin typeface="+mn-lt"/>
              </a:rPr>
              <a:t>NAR Nationwide Attrition rate is 70%.  In this case, KW has the same results as the general population.  The KW effect = exactly Zero.</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sz="4000" b="1" smtClean="0"/>
              <a:t>Why Did Ted Join?</a:t>
            </a:r>
          </a:p>
        </p:txBody>
      </p:sp>
      <p:pic>
        <p:nvPicPr>
          <p:cNvPr id="10244" name="Picture 4"/>
          <p:cNvPicPr>
            <a:picLocks noChangeAspect="1" noChangeArrowheads="1"/>
          </p:cNvPicPr>
          <p:nvPr/>
        </p:nvPicPr>
        <p:blipFill>
          <a:blip r:embed="rId2" cstate="print"/>
          <a:srcRect/>
          <a:stretch>
            <a:fillRect/>
          </a:stretch>
        </p:blipFill>
        <p:spPr bwMode="auto">
          <a:xfrm>
            <a:off x="3009900" y="1600200"/>
            <a:ext cx="3124200" cy="3905250"/>
          </a:xfrm>
          <a:prstGeom prst="rect">
            <a:avLst/>
          </a:prstGeom>
          <a:ln w="12700">
            <a:solidFill>
              <a:schemeClr val="tx1"/>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57200" y="-76200"/>
            <a:ext cx="8229600" cy="1143000"/>
          </a:xfrm>
        </p:spPr>
        <p:txBody>
          <a:bodyPr/>
          <a:lstStyle/>
          <a:p>
            <a:r>
              <a:rPr lang="en-US" sz="4000" b="1" smtClean="0"/>
              <a:t>Why Did Ted Join?</a:t>
            </a:r>
          </a:p>
        </p:txBody>
      </p:sp>
      <p:sp>
        <p:nvSpPr>
          <p:cNvPr id="9219" name="Content Placeholder 2"/>
          <p:cNvSpPr>
            <a:spLocks noGrp="1"/>
          </p:cNvSpPr>
          <p:nvPr>
            <p:ph idx="1"/>
          </p:nvPr>
        </p:nvSpPr>
        <p:spPr>
          <a:xfrm>
            <a:off x="457200" y="914400"/>
            <a:ext cx="8229600" cy="4525963"/>
          </a:xfrm>
        </p:spPr>
        <p:txBody>
          <a:bodyPr/>
          <a:lstStyle/>
          <a:p>
            <a:pPr marL="569913" indent="-569913">
              <a:buFont typeface="Wingdings" pitchFamily="2" charset="2"/>
              <a:buChar char="q"/>
            </a:pPr>
            <a:r>
              <a:rPr lang="en-US" sz="2800" smtClean="0"/>
              <a:t>Saw 100’s of people fail – really began to feel disingenuous in my pitches.</a:t>
            </a:r>
          </a:p>
          <a:p>
            <a:pPr marL="569913" indent="-569913">
              <a:buFont typeface="Wingdings" pitchFamily="2" charset="2"/>
              <a:buChar char="q"/>
            </a:pPr>
            <a:r>
              <a:rPr lang="en-US" sz="2800" smtClean="0"/>
              <a:t>There has to be a Better Model – Why can’t somewhat more traditional offices be run like teams were run at KW?</a:t>
            </a:r>
          </a:p>
          <a:p>
            <a:pPr marL="569913" indent="-569913">
              <a:buFont typeface="Wingdings" pitchFamily="2" charset="2"/>
              <a:buChar char="q"/>
            </a:pPr>
            <a:r>
              <a:rPr lang="en-US" sz="2800" smtClean="0"/>
              <a:t>People are the most Important – Met Dan Giannetto, Jace Botti and all the people I have met since have continued to back up that theory.</a:t>
            </a:r>
          </a:p>
          <a:p>
            <a:pPr marL="569913" indent="-569913">
              <a:buFont typeface="Wingdings" pitchFamily="2" charset="2"/>
              <a:buChar char="q"/>
            </a:pPr>
            <a:r>
              <a:rPr lang="en-US" sz="2800" smtClean="0"/>
              <a:t>Tools and Training – Wanted to go to a company that had great tools, systems, and training. I know its value to realtors who want to grow.</a:t>
            </a:r>
            <a:endParaRPr lang="en-US"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0"/>
            <a:ext cx="8229600" cy="1143000"/>
          </a:xfrm>
        </p:spPr>
        <p:txBody>
          <a:bodyPr/>
          <a:lstStyle/>
          <a:p>
            <a:r>
              <a:rPr lang="en-US" sz="4000" b="1" smtClean="0"/>
              <a:t>Why Did Ted Join?</a:t>
            </a:r>
          </a:p>
        </p:txBody>
      </p:sp>
      <p:sp>
        <p:nvSpPr>
          <p:cNvPr id="10243" name="Content Placeholder 2"/>
          <p:cNvSpPr>
            <a:spLocks noGrp="1"/>
          </p:cNvSpPr>
          <p:nvPr>
            <p:ph idx="1"/>
          </p:nvPr>
        </p:nvSpPr>
        <p:spPr>
          <a:xfrm>
            <a:off x="457200" y="5105400"/>
            <a:ext cx="8229600" cy="944563"/>
          </a:xfrm>
        </p:spPr>
        <p:txBody>
          <a:bodyPr/>
          <a:lstStyle/>
          <a:p>
            <a:pPr marL="569913" indent="-569913" algn="ctr">
              <a:buFont typeface="Arial" charset="0"/>
              <a:buNone/>
            </a:pPr>
            <a:r>
              <a:rPr lang="en-US" sz="4000" smtClean="0"/>
              <a:t>Weichert is fully positioned to succeed.</a:t>
            </a:r>
            <a:endParaRPr lang="en-US" sz="4400" smtClean="0"/>
          </a:p>
        </p:txBody>
      </p:sp>
      <p:pic>
        <p:nvPicPr>
          <p:cNvPr id="23556" name="Picture 2" descr="http://www.jongordon.com/images/road-success-370x229.jpg"/>
          <p:cNvPicPr>
            <a:picLocks noChangeAspect="1" noChangeArrowheads="1"/>
          </p:cNvPicPr>
          <p:nvPr/>
        </p:nvPicPr>
        <p:blipFill>
          <a:blip r:embed="rId2" cstate="print"/>
          <a:srcRect/>
          <a:stretch>
            <a:fillRect/>
          </a:stretch>
        </p:blipFill>
        <p:spPr bwMode="auto">
          <a:xfrm>
            <a:off x="1739900" y="1219200"/>
            <a:ext cx="5664200" cy="3505200"/>
          </a:xfrm>
          <a:prstGeom prst="rect">
            <a:avLst/>
          </a:prstGeom>
          <a:ln>
            <a:solidFill>
              <a:schemeClr val="tx1"/>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NYC">
      <a:majorFont>
        <a:latin typeface="Georgia"/>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821</TotalTime>
  <Words>1703</Words>
  <Application>Microsoft Office PowerPoint</Application>
  <PresentationFormat>On-screen Show (4:3)</PresentationFormat>
  <Paragraphs>224</Paragraphs>
  <Slides>29</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Georgia</vt:lpstr>
      <vt:lpstr>Times New Roman</vt:lpstr>
      <vt:lpstr>Calibri</vt:lpstr>
      <vt:lpstr>Garamond</vt:lpstr>
      <vt:lpstr>Wingdings</vt:lpstr>
      <vt:lpstr>Tahoma</vt:lpstr>
      <vt:lpstr>IrisUPC</vt:lpstr>
      <vt:lpstr>Office Theme</vt:lpstr>
      <vt:lpstr>Slide 1</vt:lpstr>
      <vt:lpstr>A Brief History of Real Estate Models</vt:lpstr>
      <vt:lpstr>The KW Model</vt:lpstr>
      <vt:lpstr>KW by the Numbers</vt:lpstr>
      <vt:lpstr>Any Questions or  Comments so far?</vt:lpstr>
      <vt:lpstr>Is this where you’d like  to risk your business?</vt:lpstr>
      <vt:lpstr>Why Did Ted Join?</vt:lpstr>
      <vt:lpstr>Why Did Ted Join?</vt:lpstr>
      <vt:lpstr>Why Did Ted Join?</vt:lpstr>
      <vt:lpstr>The Task of Convincing  Others to Join</vt:lpstr>
      <vt:lpstr>Poll:  What’s your greatest Challenge?</vt:lpstr>
      <vt:lpstr>Remainder of Today’s Webinar</vt:lpstr>
      <vt:lpstr>Experienced Recruit Process</vt:lpstr>
      <vt:lpstr>Some tools to support the Process</vt:lpstr>
      <vt:lpstr>Poll:  Ready to talk numbers?</vt:lpstr>
      <vt:lpstr>If you’re not at this point . . . </vt:lpstr>
      <vt:lpstr>Make it a Conversation</vt:lpstr>
      <vt:lpstr>The 70% Misconception</vt:lpstr>
      <vt:lpstr>The Numbers Conversation…</vt:lpstr>
      <vt:lpstr>Example #1: Joe Agent</vt:lpstr>
      <vt:lpstr>Slide 21</vt:lpstr>
      <vt:lpstr>Slide 22</vt:lpstr>
      <vt:lpstr>Any Questions or  Comments so far?</vt:lpstr>
      <vt:lpstr>Example #2: Jane Agent</vt:lpstr>
      <vt:lpstr>Slide 25</vt:lpstr>
      <vt:lpstr>Slide 26</vt:lpstr>
      <vt:lpstr>Any Questions or  Comments so far?</vt:lpstr>
      <vt:lpstr>Our Next Webinars</vt:lpstr>
      <vt:lpstr>Thank You For Your Time Today!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kconway</dc:creator>
  <cp:lastModifiedBy>Leeann DeMesa</cp:lastModifiedBy>
  <cp:revision>115</cp:revision>
  <dcterms:created xsi:type="dcterms:W3CDTF">2015-10-20T13:20:03Z</dcterms:created>
  <dcterms:modified xsi:type="dcterms:W3CDTF">2015-11-04T18:08:27Z</dcterms:modified>
</cp:coreProperties>
</file>